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6"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9"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34"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48"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2"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5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7"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5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59"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subTitle"/>
          </p:nvPr>
        </p:nvSpPr>
        <p:spPr>
          <a:xfrm>
            <a:off x="504000" y="1326600"/>
            <a:ext cx="9072000" cy="32886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1"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62"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3"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69" name="PlaceHolder 2"/>
          <p:cNvSpPr>
            <a:spLocks noGrp="1"/>
          </p:cNvSpPr>
          <p:nvPr>
            <p:ph type="body"/>
          </p:nvPr>
        </p:nvSpPr>
        <p:spPr>
          <a:xfrm>
            <a:off x="504000" y="1326600"/>
            <a:ext cx="9072000" cy="156852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7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74"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
        <p:nvSpPr>
          <p:cNvPr id="75" name="PlaceHolder 5"/>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7" name="PlaceHolder 2"/>
          <p:cNvSpPr>
            <a:spLocks noGrp="1"/>
          </p:cNvSpPr>
          <p:nvPr>
            <p:ph type="body"/>
          </p:nvPr>
        </p:nvSpPr>
        <p:spPr>
          <a:xfrm>
            <a:off x="504000" y="1326600"/>
            <a:ext cx="2921040" cy="1568520"/>
          </a:xfrm>
          <a:prstGeom prst="rect">
            <a:avLst/>
          </a:prstGeom>
        </p:spPr>
        <p:txBody>
          <a:bodyPr lIns="0" rIns="0" tIns="0" bIns="0">
            <a:normAutofit/>
          </a:bodyPr>
          <a:p>
            <a:endParaRPr b="0" lang="en-US" sz="3200" spc="-1" strike="noStrike">
              <a:latin typeface="Arial"/>
            </a:endParaRPr>
          </a:p>
        </p:txBody>
      </p:sp>
      <p:sp>
        <p:nvSpPr>
          <p:cNvPr id="78" name="PlaceHolder 3"/>
          <p:cNvSpPr>
            <a:spLocks noGrp="1"/>
          </p:cNvSpPr>
          <p:nvPr>
            <p:ph type="body"/>
          </p:nvPr>
        </p:nvSpPr>
        <p:spPr>
          <a:xfrm>
            <a:off x="3571560" y="1326600"/>
            <a:ext cx="2921040" cy="1568520"/>
          </a:xfrm>
          <a:prstGeom prst="rect">
            <a:avLst/>
          </a:prstGeom>
        </p:spPr>
        <p:txBody>
          <a:bodyPr lIns="0" rIns="0" tIns="0" bIns="0">
            <a:normAutofit/>
          </a:bodyPr>
          <a:p>
            <a:endParaRPr b="0" lang="en-US" sz="3200" spc="-1" strike="noStrike">
              <a:latin typeface="Arial"/>
            </a:endParaRPr>
          </a:p>
        </p:txBody>
      </p:sp>
      <p:sp>
        <p:nvSpPr>
          <p:cNvPr id="79" name="PlaceHolder 4"/>
          <p:cNvSpPr>
            <a:spLocks noGrp="1"/>
          </p:cNvSpPr>
          <p:nvPr>
            <p:ph type="body"/>
          </p:nvPr>
        </p:nvSpPr>
        <p:spPr>
          <a:xfrm>
            <a:off x="6639120" y="1326600"/>
            <a:ext cx="2921040" cy="1568520"/>
          </a:xfrm>
          <a:prstGeom prst="rect">
            <a:avLst/>
          </a:prstGeom>
        </p:spPr>
        <p:txBody>
          <a:bodyPr lIns="0" rIns="0" tIns="0" bIns="0">
            <a:normAutofit/>
          </a:bodyPr>
          <a:p>
            <a:endParaRPr b="0" lang="en-US" sz="3200" spc="-1" strike="noStrike">
              <a:latin typeface="Arial"/>
            </a:endParaRPr>
          </a:p>
        </p:txBody>
      </p:sp>
      <p:sp>
        <p:nvSpPr>
          <p:cNvPr id="80" name="PlaceHolder 5"/>
          <p:cNvSpPr>
            <a:spLocks noGrp="1"/>
          </p:cNvSpPr>
          <p:nvPr>
            <p:ph type="body"/>
          </p:nvPr>
        </p:nvSpPr>
        <p:spPr>
          <a:xfrm>
            <a:off x="504000" y="3044520"/>
            <a:ext cx="2921040" cy="1568520"/>
          </a:xfrm>
          <a:prstGeom prst="rect">
            <a:avLst/>
          </a:prstGeom>
        </p:spPr>
        <p:txBody>
          <a:bodyPr lIns="0" rIns="0" tIns="0" bIns="0">
            <a:normAutofit/>
          </a:bodyPr>
          <a:p>
            <a:endParaRPr b="0" lang="en-US" sz="3200" spc="-1" strike="noStrike">
              <a:latin typeface="Arial"/>
            </a:endParaRPr>
          </a:p>
        </p:txBody>
      </p:sp>
      <p:sp>
        <p:nvSpPr>
          <p:cNvPr id="81" name="PlaceHolder 6"/>
          <p:cNvSpPr>
            <a:spLocks noGrp="1"/>
          </p:cNvSpPr>
          <p:nvPr>
            <p:ph type="body"/>
          </p:nvPr>
        </p:nvSpPr>
        <p:spPr>
          <a:xfrm>
            <a:off x="3571560" y="3044520"/>
            <a:ext cx="2921040" cy="1568520"/>
          </a:xfrm>
          <a:prstGeom prst="rect">
            <a:avLst/>
          </a:prstGeom>
        </p:spPr>
        <p:txBody>
          <a:bodyPr lIns="0" rIns="0" tIns="0" bIns="0">
            <a:normAutofit/>
          </a:bodyPr>
          <a:p>
            <a:endParaRPr b="0" lang="en-US" sz="3200" spc="-1" strike="noStrike">
              <a:latin typeface="Arial"/>
            </a:endParaRPr>
          </a:p>
        </p:txBody>
      </p:sp>
      <p:sp>
        <p:nvSpPr>
          <p:cNvPr id="82" name="PlaceHolder 7"/>
          <p:cNvSpPr>
            <a:spLocks noGrp="1"/>
          </p:cNvSpPr>
          <p:nvPr>
            <p:ph type="body"/>
          </p:nvPr>
        </p:nvSpPr>
        <p:spPr>
          <a:xfrm>
            <a:off x="6639120" y="3044520"/>
            <a:ext cx="292104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504000" y="1326600"/>
            <a:ext cx="907200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9"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504000" y="226080"/>
            <a:ext cx="9072000" cy="438840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4"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5152680" y="1326600"/>
            <a:ext cx="4426920" cy="328860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50400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18" name="PlaceHolder 2"/>
          <p:cNvSpPr>
            <a:spLocks noGrp="1"/>
          </p:cNvSpPr>
          <p:nvPr>
            <p:ph type="body"/>
          </p:nvPr>
        </p:nvSpPr>
        <p:spPr>
          <a:xfrm>
            <a:off x="504000" y="1326600"/>
            <a:ext cx="4426920" cy="328860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5152680" y="3044520"/>
            <a:ext cx="4426920" cy="156852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504000" y="226080"/>
            <a:ext cx="9072000" cy="946440"/>
          </a:xfrm>
          <a:prstGeom prst="rect">
            <a:avLst/>
          </a:prstGeom>
        </p:spPr>
        <p:txBody>
          <a:bodyPr lIns="0" rIns="0" tIns="0" bIns="0" anchor="ctr"/>
          <a:p>
            <a:pPr algn="ctr"/>
            <a:endParaRPr b="0" lang="en-US" sz="4400" spc="-1" strike="noStrike">
              <a:latin typeface="Arial"/>
            </a:endParaRPr>
          </a:p>
        </p:txBody>
      </p:sp>
      <p:sp>
        <p:nvSpPr>
          <p:cNvPr id="22" name="PlaceHolder 2"/>
          <p:cNvSpPr>
            <a:spLocks noGrp="1"/>
          </p:cNvSpPr>
          <p:nvPr>
            <p:ph type="body"/>
          </p:nvPr>
        </p:nvSpPr>
        <p:spPr>
          <a:xfrm>
            <a:off x="504000" y="1326600"/>
            <a:ext cx="4426920" cy="156852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5152680" y="1326600"/>
            <a:ext cx="4426920" cy="156852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504000" y="3044520"/>
            <a:ext cx="9072000" cy="156852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0" name="" descr=""/>
          <p:cNvPicPr/>
          <p:nvPr/>
        </p:nvPicPr>
        <p:blipFill>
          <a:blip r:embed="rId2"/>
          <a:stretch/>
        </p:blipFill>
        <p:spPr>
          <a:xfrm>
            <a:off x="0" y="5104800"/>
            <a:ext cx="10078920" cy="579960"/>
          </a:xfrm>
          <a:prstGeom prst="rect">
            <a:avLst/>
          </a:prstGeom>
          <a:ln>
            <a:noFill/>
          </a:ln>
        </p:spPr>
      </p:pic>
      <p:pic>
        <p:nvPicPr>
          <p:cNvPr id="1" name="" descr=""/>
          <p:cNvPicPr/>
          <p:nvPr/>
        </p:nvPicPr>
        <p:blipFill>
          <a:blip r:embed="rId3"/>
          <a:stretch/>
        </p:blipFill>
        <p:spPr>
          <a:xfrm>
            <a:off x="0" y="0"/>
            <a:ext cx="10078920" cy="322920"/>
          </a:xfrm>
          <a:prstGeom prst="rect">
            <a:avLst/>
          </a:prstGeom>
          <a:ln>
            <a:noFill/>
          </a:ln>
        </p:spPr>
      </p:pic>
      <p:sp>
        <p:nvSpPr>
          <p:cNvPr id="2" name="PlaceHolder 1"/>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 name="" descr=""/>
          <p:cNvPicPr/>
          <p:nvPr/>
        </p:nvPicPr>
        <p:blipFill>
          <a:blip r:embed="rId2"/>
          <a:stretch/>
        </p:blipFill>
        <p:spPr>
          <a:xfrm>
            <a:off x="6120" y="0"/>
            <a:ext cx="10078920" cy="322920"/>
          </a:xfrm>
          <a:prstGeom prst="rect">
            <a:avLst/>
          </a:prstGeom>
          <a:ln>
            <a:noFill/>
          </a:ln>
        </p:spPr>
      </p:pic>
      <p:pic>
        <p:nvPicPr>
          <p:cNvPr id="41" name="" descr=""/>
          <p:cNvPicPr/>
          <p:nvPr/>
        </p:nvPicPr>
        <p:blipFill>
          <a:blip r:embed="rId3"/>
          <a:stretch/>
        </p:blipFill>
        <p:spPr>
          <a:xfrm>
            <a:off x="6120" y="5357160"/>
            <a:ext cx="10078920" cy="322920"/>
          </a:xfrm>
          <a:prstGeom prst="rect">
            <a:avLst/>
          </a:prstGeom>
          <a:ln>
            <a:noFill/>
          </a:ln>
        </p:spPr>
      </p:pic>
      <p:sp>
        <p:nvSpPr>
          <p:cNvPr id="42" name="CustomShape 1"/>
          <p:cNvSpPr/>
          <p:nvPr/>
        </p:nvSpPr>
        <p:spPr>
          <a:xfrm>
            <a:off x="1728360" y="5400360"/>
            <a:ext cx="2347200" cy="389880"/>
          </a:xfrm>
          <a:prstGeom prst="rect">
            <a:avLst/>
          </a:prstGeom>
          <a:noFill/>
          <a:ln>
            <a:noFill/>
          </a:ln>
        </p:spPr>
        <p:style>
          <a:lnRef idx="0"/>
          <a:fillRef idx="0"/>
          <a:effectRef idx="0"/>
          <a:fontRef idx="minor"/>
        </p:style>
        <p:txBody>
          <a:bodyPr lIns="0" rIns="0" tIns="0" bIns="0"/>
          <a:p>
            <a:pPr>
              <a:lnSpc>
                <a:spcPct val="100000"/>
              </a:lnSpc>
            </a:pPr>
            <a:r>
              <a:rPr b="0" lang="en-US" sz="1400" spc="-1" strike="noStrike">
                <a:solidFill>
                  <a:srgbClr val="ffffff"/>
                </a:solidFill>
                <a:latin typeface="Times New Roman"/>
                <a:ea typeface="DejaVu Sans"/>
              </a:rPr>
              <a:t>&lt;date/time&gt;</a:t>
            </a:r>
            <a:endParaRPr b="0" lang="en-US" sz="1400" spc="-1" strike="noStrike">
              <a:latin typeface="Arial"/>
            </a:endParaRPr>
          </a:p>
        </p:txBody>
      </p:sp>
      <p:sp>
        <p:nvSpPr>
          <p:cNvPr id="43" name="CustomShape 2"/>
          <p:cNvSpPr/>
          <p:nvPr/>
        </p:nvSpPr>
        <p:spPr>
          <a:xfrm>
            <a:off x="4221360" y="5400360"/>
            <a:ext cx="3193920" cy="389880"/>
          </a:xfrm>
          <a:prstGeom prst="rect">
            <a:avLst/>
          </a:prstGeom>
          <a:noFill/>
          <a:ln>
            <a:noFill/>
          </a:ln>
        </p:spPr>
        <p:style>
          <a:lnRef idx="0"/>
          <a:fillRef idx="0"/>
          <a:effectRef idx="0"/>
          <a:fontRef idx="minor"/>
        </p:style>
        <p:txBody>
          <a:bodyPr lIns="0" rIns="0" tIns="0" bIns="0"/>
          <a:p>
            <a:pPr algn="ctr">
              <a:lnSpc>
                <a:spcPct val="100000"/>
              </a:lnSpc>
            </a:pPr>
            <a:r>
              <a:rPr b="0" lang="en-US" sz="1400" spc="-1" strike="noStrike">
                <a:solidFill>
                  <a:srgbClr val="ffffff"/>
                </a:solidFill>
                <a:latin typeface="Times New Roman"/>
                <a:ea typeface="DejaVu Sans"/>
              </a:rPr>
              <a:t>&lt;footer&gt;</a:t>
            </a:r>
            <a:endParaRPr b="0" lang="en-US" sz="1400" spc="-1" strike="noStrike">
              <a:latin typeface="Arial"/>
            </a:endParaRPr>
          </a:p>
        </p:txBody>
      </p:sp>
      <p:sp>
        <p:nvSpPr>
          <p:cNvPr id="44" name="CustomShape 3"/>
          <p:cNvSpPr/>
          <p:nvPr/>
        </p:nvSpPr>
        <p:spPr>
          <a:xfrm>
            <a:off x="7659720" y="5400360"/>
            <a:ext cx="2347200" cy="389880"/>
          </a:xfrm>
          <a:prstGeom prst="rect">
            <a:avLst/>
          </a:prstGeom>
          <a:noFill/>
          <a:ln>
            <a:noFill/>
          </a:ln>
        </p:spPr>
        <p:style>
          <a:lnRef idx="0"/>
          <a:fillRef idx="0"/>
          <a:effectRef idx="0"/>
          <a:fontRef idx="minor"/>
        </p:style>
        <p:txBody>
          <a:bodyPr lIns="0" rIns="0" tIns="0" bIns="0"/>
          <a:p>
            <a:pPr algn="r">
              <a:lnSpc>
                <a:spcPct val="100000"/>
              </a:lnSpc>
            </a:pPr>
            <a:fld id="{9D8A09FA-F600-47EB-A740-5EE51DB28F9E}" type="slidenum">
              <a:rPr b="0" lang="en-US" sz="1400" spc="-1" strike="noStrike">
                <a:solidFill>
                  <a:srgbClr val="ffffff"/>
                </a:solidFill>
                <a:latin typeface="Times New Roman"/>
                <a:ea typeface="DejaVu Sans"/>
              </a:rPr>
              <a:t>&lt;number&gt;</a:t>
            </a:fld>
            <a:endParaRPr b="0" lang="en-US" sz="1400" spc="-1" strike="noStrike">
              <a:latin typeface="Arial"/>
            </a:endParaRPr>
          </a:p>
        </p:txBody>
      </p:sp>
      <p:sp>
        <p:nvSpPr>
          <p:cNvPr id="45" name="PlaceHolder 4"/>
          <p:cNvSpPr>
            <a:spLocks noGrp="1"/>
          </p:cNvSpPr>
          <p:nvPr>
            <p:ph type="title"/>
          </p:nvPr>
        </p:nvSpPr>
        <p:spPr>
          <a:xfrm>
            <a:off x="504000" y="226080"/>
            <a:ext cx="9072000" cy="94644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46" name="PlaceHolder 5"/>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hyperlink" Target="https://www.fcc.gov/general/jammer-enforcement" TargetMode="External"/><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hyperlink" Target="https://github.com/unsynchronized/gr-amps" TargetMode="External"/><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hyperlink" Target="https://www.youtube.com/watch?v=3dridHDUHJQ&amp;list=PLRovDyowOn5F_TFotx0n8A79ToZYD2lOv&amp;index=1" TargetMode="External"/><Relationship Id="rId2" Type="http://schemas.openxmlformats.org/officeDocument/2006/relationships/hyperlink" Target="https://www.youtube.com/watch?v=q4pRYZjzL_E" TargetMode="External"/><Relationship Id="rId3" Type="http://schemas.openxmlformats.org/officeDocument/2006/relationships/hyperlink" Target="https://www.youtube.com/watch?v=Nn8Pwz9MxSA" TargetMode="External"/><Relationship Id="rId4" Type="http://schemas.openxmlformats.org/officeDocument/2006/relationships/hyperlink" Target="https://www.youtube.com/watch?v=a6yy5LzQAgw" TargetMode="External"/><Relationship Id="rId5" Type="http://schemas.openxmlformats.org/officeDocument/2006/relationships/hyperlink" Target="https://www.youtube.com/watch?v=m_y7OosNTRc" TargetMode="External"/><Relationship Id="rId6" Type="http://schemas.openxmlformats.org/officeDocument/2006/relationships/hyperlink" Target="https://www.youtube.com/watch?v=ti8_NozsT_I" TargetMode="External"/><Relationship Id="rId7" Type="http://schemas.openxmlformats.org/officeDocument/2006/relationships/hyperlink" Target="https://www.youtube.com/watch?v=wzyuioto4y8" TargetMode="External"/><Relationship Id="rId8" Type="http://schemas.openxmlformats.org/officeDocument/2006/relationships/hyperlink" Target="https://www.youtube.com/watch?v=OFvPsfJj3Yk" TargetMode="External"/><Relationship Id="rId9"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7920" y="648000"/>
            <a:ext cx="9070560" cy="2734920"/>
          </a:xfrm>
          <a:prstGeom prst="rect">
            <a:avLst/>
          </a:prstGeom>
          <a:solidFill>
            <a:srgbClr val="c7243a"/>
          </a:solidFill>
          <a:ln>
            <a:noFill/>
          </a:ln>
        </p:spPr>
        <p:style>
          <a:lnRef idx="0"/>
          <a:fillRef idx="0"/>
          <a:effectRef idx="0"/>
          <a:fontRef idx="minor"/>
        </p:style>
        <p:txBody>
          <a:bodyPr lIns="72000" rIns="0" tIns="0" bIns="0" anchor="ctr"/>
          <a:p>
            <a:pPr>
              <a:lnSpc>
                <a:spcPct val="100000"/>
              </a:lnSpc>
            </a:pPr>
            <a:r>
              <a:rPr b="0" lang="en-US" sz="4400" spc="-1" strike="noStrike">
                <a:solidFill>
                  <a:srgbClr val="ffffff"/>
                </a:solidFill>
                <a:latin typeface="Arial"/>
                <a:ea typeface="DejaVu Sans"/>
              </a:rPr>
              <a:t>GSM Hacking and Cracking</a:t>
            </a:r>
            <a:endParaRPr b="0" lang="en-US" sz="4400" spc="-1" strike="noStrike">
              <a:latin typeface="Arial"/>
            </a:endParaRPr>
          </a:p>
        </p:txBody>
      </p:sp>
      <p:sp>
        <p:nvSpPr>
          <p:cNvPr id="84" name="CustomShape 2"/>
          <p:cNvSpPr/>
          <p:nvPr/>
        </p:nvSpPr>
        <p:spPr>
          <a:xfrm>
            <a:off x="3816000" y="3600000"/>
            <a:ext cx="5254560" cy="1294920"/>
          </a:xfrm>
          <a:prstGeom prst="rect">
            <a:avLst/>
          </a:prstGeom>
          <a:noFill/>
          <a:ln>
            <a:noFill/>
          </a:ln>
        </p:spPr>
        <p:style>
          <a:lnRef idx="0"/>
          <a:fillRef idx="0"/>
          <a:effectRef idx="0"/>
          <a:fontRef idx="minor"/>
        </p:style>
        <p:txBody>
          <a:bodyPr lIns="0" rIns="0" tIns="0" bIns="0"/>
          <a:p>
            <a:pPr algn="ctr">
              <a:lnSpc>
                <a:spcPct val="100000"/>
              </a:lnSpc>
            </a:pPr>
            <a:r>
              <a:rPr b="0" lang="en-US" sz="3200" spc="-1" strike="noStrike">
                <a:solidFill>
                  <a:srgbClr val="000000"/>
                </a:solidFill>
                <a:latin typeface="Arial"/>
                <a:ea typeface="DejaVu Sans"/>
              </a:rPr>
              <a:t>its ya boy</a:t>
            </a:r>
            <a:endParaRPr b="0" lang="en-US" sz="32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SIM Cards</a:t>
            </a:r>
            <a:endParaRPr b="0" lang="en-US" sz="3600" spc="-1" strike="noStrike">
              <a:latin typeface="Arial"/>
            </a:endParaRPr>
          </a:p>
        </p:txBody>
      </p:sp>
      <p:sp>
        <p:nvSpPr>
          <p:cNvPr id="110"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SIM Card contains your subscription information specific to you.  It also Includes:</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IMSI – International Mobile Subscriber Identity</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SPN – Service Provider Name</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LAI – Local Area Identity (MCC + MNC + LAC/Location Area Code)</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Ki</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Phone number calls and receives, phone books, data, etc. </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SIM cards can be transferred to other phones.  </a:t>
            </a:r>
            <a:endParaRPr b="0" lang="en-US" sz="1800" spc="-1" strike="noStrike">
              <a:latin typeface="Arial"/>
            </a:endParaRPr>
          </a:p>
        </p:txBody>
      </p:sp>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504000" y="56556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IMSI</a:t>
            </a:r>
            <a:endParaRPr b="0" lang="en-US" sz="4400" spc="-1" strike="noStrike">
              <a:latin typeface="Arial"/>
            </a:endParaRPr>
          </a:p>
        </p:txBody>
      </p:sp>
      <p:sp>
        <p:nvSpPr>
          <p:cNvPr id="112" name="CustomShape 2"/>
          <p:cNvSpPr/>
          <p:nvPr/>
        </p:nvSpPr>
        <p:spPr>
          <a:xfrm>
            <a:off x="504000" y="1656000"/>
            <a:ext cx="9070560" cy="2957760"/>
          </a:xfrm>
          <a:prstGeom prst="rect">
            <a:avLst/>
          </a:prstGeom>
          <a:noFill/>
          <a:ln>
            <a:noFill/>
          </a:ln>
        </p:spPr>
        <p:style>
          <a:lnRef idx="0"/>
          <a:fillRef idx="0"/>
          <a:effectRef idx="0"/>
          <a:fontRef idx="minor"/>
        </p:style>
      </p:sp>
      <p:sp>
        <p:nvSpPr>
          <p:cNvPr id="113" name="CustomShape 3"/>
          <p:cNvSpPr/>
          <p:nvPr/>
        </p:nvSpPr>
        <p:spPr>
          <a:xfrm>
            <a:off x="548640" y="1511640"/>
            <a:ext cx="9051840" cy="31611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latin typeface="Arial"/>
                <a:ea typeface="DejaVu Sans"/>
              </a:rPr>
              <a:t>IMSI</a:t>
            </a:r>
            <a:r>
              <a:rPr b="0" lang="en-US" sz="1800" spc="-1" strike="noStrike">
                <a:solidFill>
                  <a:srgbClr val="000000"/>
                </a:solidFill>
                <a:latin typeface="Arial"/>
                <a:ea typeface="DejaVu Sans"/>
              </a:rPr>
              <a:t> (International Mobile Subscriber Identity) is how the subscriber is identified on the network. It is burned into the SIM card when the subscription is registered.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ISMI Structure</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123        99(9)   1234567890</a:t>
            </a:r>
            <a:endParaRPr b="0" lang="en-US" sz="1800" spc="-1" strike="noStrike">
              <a:latin typeface="Arial"/>
            </a:endParaRPr>
          </a:p>
          <a:p>
            <a:pPr>
              <a:lnSpc>
                <a:spcPct val="100000"/>
              </a:lnSpc>
            </a:pPr>
            <a:r>
              <a:rPr b="0" lang="en-US" sz="1800" spc="-1" strike="noStrike">
                <a:solidFill>
                  <a:srgbClr val="000000"/>
                </a:solidFill>
                <a:latin typeface="Arial"/>
                <a:ea typeface="DejaVu Sans"/>
              </a:rPr>
              <a:t>MCC     MNC         MSIN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MCC – Mobile Country Code (The Country you are in)</a:t>
            </a:r>
            <a:endParaRPr b="0" lang="en-US" sz="1800" spc="-1" strike="noStrike">
              <a:latin typeface="Arial"/>
            </a:endParaRPr>
          </a:p>
          <a:p>
            <a:pPr>
              <a:lnSpc>
                <a:spcPct val="100000"/>
              </a:lnSpc>
            </a:pPr>
            <a:r>
              <a:rPr b="0" lang="en-US" sz="1800" spc="-1" strike="noStrike">
                <a:solidFill>
                  <a:srgbClr val="000000"/>
                </a:solidFill>
                <a:latin typeface="Arial"/>
                <a:ea typeface="DejaVu Sans"/>
              </a:rPr>
              <a:t>MNC – Mobile Network Code (AT&amp;T, T-Mobile, etc.)</a:t>
            </a:r>
            <a:endParaRPr b="0" lang="en-US" sz="1800" spc="-1" strike="noStrike">
              <a:latin typeface="Arial"/>
            </a:endParaRPr>
          </a:p>
          <a:p>
            <a:pPr>
              <a:lnSpc>
                <a:spcPct val="100000"/>
              </a:lnSpc>
            </a:pPr>
            <a:r>
              <a:rPr b="0" lang="en-US" sz="1800" spc="-1" strike="noStrike">
                <a:solidFill>
                  <a:srgbClr val="000000"/>
                </a:solidFill>
                <a:latin typeface="Arial"/>
                <a:ea typeface="DejaVu Sans"/>
              </a:rPr>
              <a:t>MSIN – Mobile Subscriber Identification Number (Unique to each user)</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4"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Subsystem</a:t>
            </a:r>
            <a:endParaRPr b="0" lang="en-US" sz="3600" spc="-1" strike="noStrike">
              <a:latin typeface="Arial"/>
            </a:endParaRPr>
          </a:p>
        </p:txBody>
      </p:sp>
      <p:sp>
        <p:nvSpPr>
          <p:cNvPr id="115" name="CustomShape 2"/>
          <p:cNvSpPr/>
          <p:nvPr/>
        </p:nvSpPr>
        <p:spPr>
          <a:xfrm>
            <a:off x="504000" y="1656000"/>
            <a:ext cx="388440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Your cell phone transmits wireless signals to a cell tower. Geographic areas are divided into hexagonal cells with a cell tower in it. The cell towers are then connect to each other via cable.</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In GSM, Cell towers are known as Base Transceiver Stations (BTS). A Base Station Controller (BSC) controls multiple BTSs.</a:t>
            </a:r>
            <a:endParaRPr b="0" lang="en-US" sz="1800" spc="-1" strike="noStrike">
              <a:latin typeface="Arial"/>
            </a:endParaRPr>
          </a:p>
        </p:txBody>
      </p:sp>
      <p:pic>
        <p:nvPicPr>
          <p:cNvPr id="116" name="" descr=""/>
          <p:cNvPicPr/>
          <p:nvPr/>
        </p:nvPicPr>
        <p:blipFill>
          <a:blip r:embed="rId1"/>
          <a:stretch/>
        </p:blipFill>
        <p:spPr>
          <a:xfrm>
            <a:off x="4663440" y="1828800"/>
            <a:ext cx="5285520" cy="310824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Base Station Subsytem - Communication</a:t>
            </a:r>
            <a:endParaRPr b="0" lang="en-US" sz="3600" spc="-1" strike="noStrike">
              <a:latin typeface="Arial"/>
            </a:endParaRPr>
          </a:p>
        </p:txBody>
      </p:sp>
      <p:sp>
        <p:nvSpPr>
          <p:cNvPr id="118"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Uplink</a:t>
            </a:r>
            <a:r>
              <a:rPr b="0" lang="en-US" sz="1800" spc="-1" strike="noStrike">
                <a:solidFill>
                  <a:srgbClr val="000000"/>
                </a:solidFill>
                <a:latin typeface="Arial"/>
                <a:ea typeface="DejaVu Sans"/>
              </a:rPr>
              <a:t> – When your cell communicates to the tower. </a:t>
            </a:r>
            <a:r>
              <a:rPr b="1" lang="en-US" sz="1800" spc="-1" strike="noStrike">
                <a:solidFill>
                  <a:srgbClr val="000000"/>
                </a:solidFill>
                <a:latin typeface="Arial"/>
                <a:ea typeface="DejaVu Sans"/>
              </a:rPr>
              <a:t>Downlink</a:t>
            </a:r>
            <a:r>
              <a:rPr b="0" lang="en-US" sz="1800" spc="-1" strike="noStrike">
                <a:solidFill>
                  <a:srgbClr val="000000"/>
                </a:solidFill>
                <a:latin typeface="Arial"/>
                <a:ea typeface="DejaVu Sans"/>
              </a:rPr>
              <a:t> – when the cell tower communicates to you. Both have a different frequency range and a specific offset. </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ARFCN</a:t>
            </a:r>
            <a:r>
              <a:rPr b="0" lang="en-US" sz="1800" spc="-1" strike="noStrike">
                <a:solidFill>
                  <a:srgbClr val="000000"/>
                </a:solidFill>
                <a:latin typeface="Arial"/>
                <a:ea typeface="DejaVu Sans"/>
              </a:rPr>
              <a:t> – Absolute Radio Frequency Channel Number – a code that specifies a pair of uplink and downlink frequencies for a user.</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BSC controls the allocation of radio frequencies.</a:t>
            </a:r>
            <a:endParaRPr b="0" lang="en-US" sz="1800" spc="-1" strike="noStrike">
              <a:latin typeface="Arial"/>
            </a:endParaRPr>
          </a:p>
        </p:txBody>
      </p:sp>
      <p:pic>
        <p:nvPicPr>
          <p:cNvPr id="119" name="" descr=""/>
          <p:cNvPicPr/>
          <p:nvPr/>
        </p:nvPicPr>
        <p:blipFill>
          <a:blip r:embed="rId1"/>
          <a:stretch/>
        </p:blipFill>
        <p:spPr>
          <a:xfrm>
            <a:off x="6968520" y="2926080"/>
            <a:ext cx="2723760" cy="2073240"/>
          </a:xfrm>
          <a:prstGeom prst="rect">
            <a:avLst/>
          </a:prstGeom>
          <a:ln>
            <a:noFill/>
          </a:ln>
        </p:spPr>
      </p:pic>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 descr=""/>
          <p:cNvPicPr/>
          <p:nvPr/>
        </p:nvPicPr>
        <p:blipFill>
          <a:blip r:embed="rId1"/>
          <a:stretch/>
        </p:blipFill>
        <p:spPr>
          <a:xfrm>
            <a:off x="914400" y="457200"/>
            <a:ext cx="7002000" cy="459576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MSC</a:t>
            </a:r>
            <a:endParaRPr b="0" lang="en-US" sz="3600" spc="-1" strike="noStrike">
              <a:latin typeface="Arial"/>
            </a:endParaRPr>
          </a:p>
        </p:txBody>
      </p:sp>
      <p:sp>
        <p:nvSpPr>
          <p:cNvPr id="122" name="CustomShape 2"/>
          <p:cNvSpPr/>
          <p:nvPr/>
        </p:nvSpPr>
        <p:spPr>
          <a:xfrm>
            <a:off x="-274320" y="1645920"/>
            <a:ext cx="6217560" cy="33825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Mobile Switching Center (MSC) handles call routing, setup, and switching. The MSC handles multiple BSC (base station controllers).</a:t>
            </a:r>
            <a:endParaRPr b="0" lang="en-US" sz="14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Gateway MSC (GMSC) is a gateway to route calls to outside of the GSM network.</a:t>
            </a:r>
            <a:endParaRPr b="0" lang="en-US" sz="14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The visited MSC is the MSC where a customer is currently located The Visitor Location Register (VLR) associated with this MSC will have the subscriber’s data in it.</a:t>
            </a:r>
            <a:endParaRPr b="0" lang="en-US" sz="14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400" spc="-1" strike="noStrike">
                <a:solidFill>
                  <a:srgbClr val="000000"/>
                </a:solidFill>
                <a:latin typeface="Arial"/>
                <a:ea typeface="DejaVu Sans"/>
              </a:rPr>
              <a:t> </a:t>
            </a:r>
            <a:endParaRPr b="0" lang="en-US" sz="1400" spc="-1" strike="noStrike">
              <a:latin typeface="Arial"/>
            </a:endParaRPr>
          </a:p>
        </p:txBody>
      </p:sp>
      <p:pic>
        <p:nvPicPr>
          <p:cNvPr id="123" name="" descr=""/>
          <p:cNvPicPr/>
          <p:nvPr/>
        </p:nvPicPr>
        <p:blipFill>
          <a:blip r:embed="rId1"/>
          <a:stretch/>
        </p:blipFill>
        <p:spPr>
          <a:xfrm>
            <a:off x="6271920" y="1737360"/>
            <a:ext cx="3237480" cy="246852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a:t>
            </a:r>
            <a:r>
              <a:rPr b="0" lang="en-US" sz="2600" spc="-1" strike="noStrike">
                <a:solidFill>
                  <a:srgbClr val="c7243a"/>
                </a:solidFill>
                <a:latin typeface="Arial"/>
                <a:ea typeface="DejaVu Sans"/>
              </a:rPr>
              <a:t>HLR, VLR, LAC</a:t>
            </a:r>
            <a:endParaRPr b="0" lang="en-US" sz="2600" spc="-1" strike="noStrike">
              <a:latin typeface="Arial"/>
            </a:endParaRPr>
          </a:p>
        </p:txBody>
      </p:sp>
      <p:sp>
        <p:nvSpPr>
          <p:cNvPr id="125" name="CustomShape 2"/>
          <p:cNvSpPr/>
          <p:nvPr/>
        </p:nvSpPr>
        <p:spPr>
          <a:xfrm>
            <a:off x="-274320" y="1645920"/>
            <a:ext cx="4571280" cy="33825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MSC communicates with the </a:t>
            </a:r>
            <a:r>
              <a:rPr b="1" lang="en-US" sz="1100" spc="-1" strike="noStrike">
                <a:solidFill>
                  <a:srgbClr val="000000"/>
                </a:solidFill>
                <a:latin typeface="Arial"/>
                <a:ea typeface="DejaVu Sans"/>
              </a:rPr>
              <a:t>HLR</a:t>
            </a:r>
            <a:r>
              <a:rPr b="0" lang="en-US" sz="1100" spc="-1" strike="noStrike">
                <a:solidFill>
                  <a:srgbClr val="000000"/>
                </a:solidFill>
                <a:latin typeface="Arial"/>
                <a:ea typeface="DejaVu Sans"/>
              </a:rPr>
              <a:t> – Home Location Register. It is a central database that stores all the subscription information from your SIM card, using your ISMI as the primary key to each HLR record. The main function of the HLR is to update the location of subscribers as they physically move to a new Location Area. </a:t>
            </a:r>
            <a:endParaRPr b="0" lang="en-US" sz="11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The Visitor Location Register (</a:t>
            </a:r>
            <a:r>
              <a:rPr b="1" lang="en-US" sz="1100" spc="-1" strike="noStrike">
                <a:solidFill>
                  <a:srgbClr val="000000"/>
                </a:solidFill>
                <a:latin typeface="Arial"/>
                <a:ea typeface="DejaVu Sans"/>
              </a:rPr>
              <a:t>VLR</a:t>
            </a:r>
            <a:r>
              <a:rPr b="0" lang="en-US" sz="1100" spc="-1" strike="noStrike">
                <a:solidFill>
                  <a:srgbClr val="000000"/>
                </a:solidFill>
                <a:latin typeface="Arial"/>
                <a:ea typeface="DejaVu Sans"/>
              </a:rPr>
              <a:t>) is a database that contains a similar information in the HLR, but only for subscribers in its Location Area. Every Location Area has a VLR. The VLR reduces network traffic and queries to the HLR. The VLR also assigns </a:t>
            </a:r>
            <a:r>
              <a:rPr b="1" lang="en-US" sz="1100" spc="-1" strike="noStrike">
                <a:solidFill>
                  <a:srgbClr val="000000"/>
                </a:solidFill>
                <a:latin typeface="Arial"/>
                <a:ea typeface="DejaVu Sans"/>
              </a:rPr>
              <a:t>TMSI</a:t>
            </a:r>
            <a:r>
              <a:rPr b="0" lang="en-US" sz="1100" spc="-1" strike="noStrike">
                <a:solidFill>
                  <a:srgbClr val="000000"/>
                </a:solidFill>
                <a:latin typeface="Arial"/>
                <a:ea typeface="DejaVu Sans"/>
              </a:rPr>
              <a:t>s (Temporary Mobile Subscriber Identity) to MS as it enters the LAC. </a:t>
            </a:r>
            <a:endParaRPr b="0" lang="en-US" sz="11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100" spc="-1" strike="noStrike">
                <a:solidFill>
                  <a:srgbClr val="000000"/>
                </a:solidFill>
                <a:latin typeface="Arial"/>
                <a:ea typeface="DejaVu Sans"/>
              </a:rPr>
              <a:t>Each Location Area has a code now as a </a:t>
            </a:r>
            <a:r>
              <a:rPr b="1" lang="en-US" sz="1100" spc="-1" strike="noStrike">
                <a:solidFill>
                  <a:srgbClr val="000000"/>
                </a:solidFill>
                <a:latin typeface="Arial"/>
                <a:ea typeface="DejaVu Sans"/>
              </a:rPr>
              <a:t>LAC</a:t>
            </a:r>
            <a:r>
              <a:rPr b="0" lang="en-US" sz="1100" spc="-1" strike="noStrike">
                <a:solidFill>
                  <a:srgbClr val="000000"/>
                </a:solidFill>
                <a:latin typeface="Arial"/>
                <a:ea typeface="DejaVu Sans"/>
              </a:rPr>
              <a:t> – Location Area Code.</a:t>
            </a:r>
            <a:endParaRPr b="0" lang="en-US" sz="1100" spc="-1" strike="noStrike">
              <a:latin typeface="Arial"/>
            </a:endParaRPr>
          </a:p>
          <a:p>
            <a:pPr marL="432000" indent="-322920">
              <a:lnSpc>
                <a:spcPct val="100000"/>
              </a:lnSpc>
              <a:spcAft>
                <a:spcPts val="1134"/>
              </a:spcAft>
              <a:buClr>
                <a:srgbClr val="000000"/>
              </a:buClr>
              <a:buSzPct val="45000"/>
              <a:buFont typeface="Wingdings" charset="2"/>
              <a:buChar char=""/>
            </a:pPr>
            <a:r>
              <a:rPr b="1" lang="en-US" sz="1100" spc="-1" strike="noStrike">
                <a:solidFill>
                  <a:srgbClr val="000000"/>
                </a:solidFill>
                <a:latin typeface="Arial"/>
                <a:ea typeface="DejaVu Sans"/>
              </a:rPr>
              <a:t>Roaming</a:t>
            </a:r>
            <a:r>
              <a:rPr b="0" lang="en-US" sz="1100" spc="-1" strike="noStrike">
                <a:solidFill>
                  <a:srgbClr val="000000"/>
                </a:solidFill>
                <a:latin typeface="Arial"/>
                <a:ea typeface="DejaVu Sans"/>
              </a:rPr>
              <a:t>: You leave LAC 1 and enter LAC 2. You cell phone connects to a BTS in LAC 2. The ISMI in your SIM is used to identify you and the VLR does not recognize you. The VLR requests your subscription data from the HLR. The HRL looks up the HLR record associated to that ISMI. HLR sends subscription data to the VLR in LAC 2 and tells the VLR in LAC 1 to remove the data. The VLR then assigns you a TSMI to continue communication.</a:t>
            </a:r>
            <a:endParaRPr b="0" lang="en-US" sz="1100" spc="-1" strike="noStrike">
              <a:latin typeface="Arial"/>
            </a:endParaRPr>
          </a:p>
        </p:txBody>
      </p:sp>
      <p:pic>
        <p:nvPicPr>
          <p:cNvPr id="126" name="" descr=""/>
          <p:cNvPicPr/>
          <p:nvPr/>
        </p:nvPicPr>
        <p:blipFill>
          <a:blip r:embed="rId1"/>
          <a:stretch/>
        </p:blipFill>
        <p:spPr>
          <a:xfrm>
            <a:off x="4665600" y="1400040"/>
            <a:ext cx="4660920" cy="344592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Network Switching Subsystem – EIR, AuC</a:t>
            </a:r>
            <a:endParaRPr b="0" lang="en-US" sz="3600" spc="-1" strike="noStrike">
              <a:latin typeface="Arial"/>
            </a:endParaRPr>
          </a:p>
        </p:txBody>
      </p:sp>
      <p:sp>
        <p:nvSpPr>
          <p:cNvPr id="128"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134"/>
              </a:spcAft>
              <a:buClr>
                <a:srgbClr val="000000"/>
              </a:buClr>
              <a:buSzPct val="45000"/>
              <a:buFont typeface="Wingdings" charset="2"/>
              <a:buChar char=""/>
            </a:pPr>
            <a:r>
              <a:rPr b="0" lang="en-US" sz="1800" spc="-1" strike="noStrike">
                <a:solidFill>
                  <a:srgbClr val="000000"/>
                </a:solidFill>
                <a:latin typeface="Arial"/>
                <a:ea typeface="DejaVu Sans"/>
              </a:rPr>
              <a:t>The </a:t>
            </a:r>
            <a:r>
              <a:rPr b="1" lang="en-US" sz="1800" spc="-1" strike="noStrike">
                <a:solidFill>
                  <a:srgbClr val="000000"/>
                </a:solidFill>
                <a:latin typeface="Arial"/>
                <a:ea typeface="DejaVu Sans"/>
              </a:rPr>
              <a:t>EIR</a:t>
            </a:r>
            <a:r>
              <a:rPr b="0" lang="en-US" sz="1800" spc="-1" strike="noStrike">
                <a:solidFill>
                  <a:srgbClr val="000000"/>
                </a:solidFill>
                <a:latin typeface="Arial"/>
                <a:ea typeface="DejaVu Sans"/>
              </a:rPr>
              <a:t> (Equipment Identity Register) – database with blacklisted IMEIs.</a:t>
            </a: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1" lang="en-US" sz="1800" spc="-1" strike="noStrike">
                <a:solidFill>
                  <a:srgbClr val="000000"/>
                </a:solidFill>
                <a:latin typeface="Arial"/>
                <a:ea typeface="DejaVu Sans"/>
              </a:rPr>
              <a:t>AuC</a:t>
            </a:r>
            <a:r>
              <a:rPr b="0" lang="en-US" sz="1800" spc="-1" strike="noStrike">
                <a:solidFill>
                  <a:srgbClr val="000000"/>
                </a:solidFill>
                <a:latin typeface="Arial"/>
                <a:ea typeface="DejaVu Sans"/>
              </a:rPr>
              <a:t> – Authentication Center – performs the authentication and encryption tasks for the network, and stores the Ki for each ISMI. It also generates the RAND, SRES and Kc cryptovariables.</a:t>
            </a:r>
            <a:endParaRPr b="0" lang="en-US" sz="1800" spc="-1" strike="noStrike">
              <a:latin typeface="Arial"/>
            </a:endParaRPr>
          </a:p>
          <a:p>
            <a:pPr>
              <a:lnSpc>
                <a:spcPct val="100000"/>
              </a:lnSpc>
              <a:spcAft>
                <a:spcPts val="1134"/>
              </a:spcAft>
            </a:pPr>
            <a:endParaRPr b="0" lang="en-US" sz="1800" spc="-1" strike="noStrike">
              <a:latin typeface="Arial"/>
            </a:endParaRPr>
          </a:p>
          <a:p>
            <a:pPr marL="432000" indent="-32292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RAND</a:t>
            </a:r>
            <a:r>
              <a:rPr b="0" lang="en-US" sz="1200" spc="-1" strike="noStrike">
                <a:solidFill>
                  <a:srgbClr val="000000"/>
                </a:solidFill>
                <a:latin typeface="Arial"/>
                <a:ea typeface="DejaVu Sans"/>
              </a:rPr>
              <a:t> - The RAND is a random 128-bit number that is generated by the AuC when the network requests to authenticate a subscriber. The RAND is used to generate the Signed Response (SRES) and Kc cryptovariables.</a:t>
            </a:r>
            <a:endParaRPr b="0" lang="en-US" sz="1200" spc="-1" strike="noStrike">
              <a:latin typeface="Arial"/>
            </a:endParaRPr>
          </a:p>
          <a:p>
            <a:pPr marL="432000" indent="-322920">
              <a:lnSpc>
                <a:spcPct val="100000"/>
              </a:lnSpc>
              <a:spcAft>
                <a:spcPts val="1134"/>
              </a:spcAft>
              <a:buClr>
                <a:srgbClr val="000000"/>
              </a:buClr>
              <a:buSzPct val="45000"/>
              <a:buFont typeface="Wingdings" charset="2"/>
              <a:buChar char=""/>
            </a:pPr>
            <a:r>
              <a:rPr b="0" lang="en-US" sz="1200" spc="-1" strike="noStrike">
                <a:solidFill>
                  <a:srgbClr val="000000"/>
                </a:solidFill>
                <a:latin typeface="Arial"/>
                <a:ea typeface="DejaVu Sans"/>
              </a:rPr>
              <a:t>Signed Response - The </a:t>
            </a:r>
            <a:r>
              <a:rPr b="1" lang="en-US" sz="1200" spc="-1" strike="noStrike">
                <a:solidFill>
                  <a:srgbClr val="000000"/>
                </a:solidFill>
                <a:latin typeface="Arial"/>
                <a:ea typeface="DejaVu Sans"/>
              </a:rPr>
              <a:t>SRES</a:t>
            </a:r>
            <a:r>
              <a:rPr b="0" lang="en-US" sz="1200" spc="-1" strike="noStrike">
                <a:solidFill>
                  <a:srgbClr val="000000"/>
                </a:solidFill>
                <a:latin typeface="Arial"/>
                <a:ea typeface="DejaVu Sans"/>
              </a:rPr>
              <a:t> is a 32-bit cryptovariable used in the authentication process. The MS is challenged by being given the RAND by the network, the SRES is the expected correct response. The SRES is never passed on the Um (Air) interface. It is kept at the MSC/VLR, which performs the authentication check.</a:t>
            </a:r>
            <a:endParaRPr b="0" lang="en-US" sz="1200" spc="-1" strike="noStrike">
              <a:latin typeface="Arial"/>
            </a:endParaRPr>
          </a:p>
          <a:p>
            <a:pPr marL="432000" indent="-322920">
              <a:lnSpc>
                <a:spcPct val="100000"/>
              </a:lnSpc>
              <a:spcAft>
                <a:spcPts val="1134"/>
              </a:spcAft>
              <a:buClr>
                <a:srgbClr val="000000"/>
              </a:buClr>
              <a:buSzPct val="45000"/>
              <a:buFont typeface="Wingdings" charset="2"/>
              <a:buChar char=""/>
            </a:pPr>
            <a:r>
              <a:rPr b="1" lang="en-US" sz="1200" spc="-1" strike="noStrike">
                <a:solidFill>
                  <a:srgbClr val="000000"/>
                </a:solidFill>
                <a:latin typeface="Arial"/>
                <a:ea typeface="DejaVu Sans"/>
              </a:rPr>
              <a:t>Kc</a:t>
            </a:r>
            <a:r>
              <a:rPr b="0" lang="en-US" sz="1200" spc="-1" strike="noStrike">
                <a:solidFill>
                  <a:srgbClr val="000000"/>
                </a:solidFill>
                <a:latin typeface="Arial"/>
                <a:ea typeface="DejaVu Sans"/>
              </a:rPr>
              <a:t> - The Kc is the 64-bit ciphering key that is used in the A5 encryption algorithm to encipher and decipher the data that is being transmitted on the Um interface.</a:t>
            </a:r>
            <a:endParaRPr b="0" lang="en-US" sz="1200" spc="-1" strike="noStrike">
              <a:latin typeface="Arial"/>
            </a:endParaRPr>
          </a:p>
        </p:txBody>
      </p:sp>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Authentication and Encryption</a:t>
            </a:r>
            <a:endParaRPr b="0" lang="en-US" sz="3600" spc="-1" strike="noStrike">
              <a:latin typeface="Arial"/>
            </a:endParaRPr>
          </a:p>
        </p:txBody>
      </p:sp>
      <p:sp>
        <p:nvSpPr>
          <p:cNvPr id="130"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Whenever a MS requests access to a network, the network must</a:t>
            </a:r>
            <a:endParaRPr b="0" lang="en-US" sz="1800" spc="-1" strike="noStrike">
              <a:latin typeface="Arial"/>
            </a:endParaRPr>
          </a:p>
          <a:p>
            <a:pPr>
              <a:lnSpc>
                <a:spcPct val="100000"/>
              </a:lnSpc>
            </a:pPr>
            <a:r>
              <a:rPr b="0" lang="en-US" sz="1800" spc="-1" strike="noStrike">
                <a:solidFill>
                  <a:srgbClr val="000000"/>
                </a:solidFill>
                <a:latin typeface="Arial"/>
                <a:ea typeface="DejaVu Sans"/>
              </a:rPr>
              <a:t>authenticate the MS. Authentication verifies the identity and validity of the SIM card to</a:t>
            </a:r>
            <a:endParaRPr b="0" lang="en-US" sz="1800" spc="-1" strike="noStrike">
              <a:latin typeface="Arial"/>
            </a:endParaRPr>
          </a:p>
          <a:p>
            <a:pPr>
              <a:lnSpc>
                <a:spcPct val="100000"/>
              </a:lnSpc>
            </a:pPr>
            <a:r>
              <a:rPr b="0" lang="en-US" sz="1800" spc="-1" strike="noStrike">
                <a:solidFill>
                  <a:srgbClr val="000000"/>
                </a:solidFill>
                <a:latin typeface="Arial"/>
                <a:ea typeface="DejaVu Sans"/>
              </a:rPr>
              <a:t>the network and ensures that the subscriber is authorized access to the network.</a:t>
            </a:r>
            <a:endParaRPr b="0" lang="en-US" sz="1800" spc="-1" strike="noStrike">
              <a:latin typeface="Arial"/>
            </a:endParaRPr>
          </a:p>
        </p:txBody>
      </p:sp>
      <p:pic>
        <p:nvPicPr>
          <p:cNvPr id="131" name="" descr=""/>
          <p:cNvPicPr/>
          <p:nvPr/>
        </p:nvPicPr>
        <p:blipFill>
          <a:blip r:embed="rId1"/>
          <a:stretch/>
        </p:blipFill>
        <p:spPr>
          <a:xfrm>
            <a:off x="5029200" y="2795040"/>
            <a:ext cx="4618800" cy="2142360"/>
          </a:xfrm>
          <a:prstGeom prst="rect">
            <a:avLst/>
          </a:prstGeom>
          <a:ln>
            <a:noFill/>
          </a:ln>
        </p:spPr>
      </p:pic>
      <p:sp>
        <p:nvSpPr>
          <p:cNvPr id="132" name="CustomShape 3"/>
          <p:cNvSpPr/>
          <p:nvPr/>
        </p:nvSpPr>
        <p:spPr>
          <a:xfrm>
            <a:off x="91440" y="2560320"/>
            <a:ext cx="4754520" cy="2468520"/>
          </a:xfrm>
          <a:prstGeom prst="rect">
            <a:avLst/>
          </a:prstGeom>
          <a:noFill/>
          <a:ln>
            <a:noFill/>
          </a:ln>
        </p:spPr>
        <p:style>
          <a:lnRef idx="0"/>
          <a:fillRef idx="0"/>
          <a:effectRef idx="0"/>
          <a:fontRef idx="minor"/>
        </p:style>
        <p:txBody>
          <a:bodyPr lIns="90000" rIns="90000" tIns="45000" bIns="45000"/>
          <a:p>
            <a:pPr>
              <a:lnSpc>
                <a:spcPct val="100000"/>
              </a:lnSpc>
            </a:pPr>
            <a:r>
              <a:rPr b="1" lang="en-US" sz="1050" spc="-1" strike="noStrike">
                <a:latin typeface="Arial"/>
                <a:ea typeface="TimesNewRomanPS-BoldMT"/>
              </a:rPr>
              <a:t>Ki</a:t>
            </a:r>
            <a:r>
              <a:rPr b="0" lang="en-US" sz="1050" spc="-1" strike="noStrike">
                <a:latin typeface="Arial"/>
                <a:ea typeface="TimesNewRomanPS-BoldMT"/>
              </a:rPr>
              <a:t> </a:t>
            </a:r>
            <a:r>
              <a:rPr b="0" lang="en-US" sz="1050" spc="-1" strike="noStrike">
                <a:latin typeface="Arial"/>
                <a:ea typeface="TimesNewRomanPSMT"/>
              </a:rPr>
              <a:t>- The Ki is the individual subscriber authentication key. It is a 128-bit number that is paired with an IMSI when the SIM card is created. The Ki is only stored on the SIM card and at the Authentication Center (AuC). The Ki should never be transmitted across the network on any link.</a:t>
            </a:r>
            <a:endParaRPr b="0" lang="en-US" sz="1050" spc="-1" strike="noStrike">
              <a:latin typeface="Arial"/>
            </a:endParaRPr>
          </a:p>
          <a:p>
            <a:pPr>
              <a:lnSpc>
                <a:spcPct val="100000"/>
              </a:lnSpc>
            </a:pPr>
            <a:endParaRPr b="0" lang="en-US" sz="1050" spc="-1" strike="noStrike">
              <a:latin typeface="Arial"/>
            </a:endParaRPr>
          </a:p>
          <a:p>
            <a:pPr>
              <a:lnSpc>
                <a:spcPct val="100000"/>
              </a:lnSpc>
            </a:pPr>
            <a:r>
              <a:rPr b="1" lang="en-US" sz="1050" spc="-1" strike="noStrike">
                <a:latin typeface="Arial"/>
                <a:ea typeface="TimesNewRomanPS-BoldMT"/>
              </a:rPr>
              <a:t>Triplets</a:t>
            </a:r>
            <a:r>
              <a:rPr b="0" lang="en-US" sz="1050" spc="-1" strike="noStrike">
                <a:latin typeface="Arial"/>
                <a:ea typeface="TimesNewRomanPS-BoldMT"/>
              </a:rPr>
              <a:t> - The RAND, SRES, and Kc together are known as the Triplets. The AuC will send these three cryptovariables to the requesting MSC/VLR so it can authenticate and encipher.</a:t>
            </a:r>
            <a:endParaRPr b="0" lang="en-US" sz="105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Algorithms</a:t>
            </a:r>
            <a:endParaRPr b="0" lang="en-US" sz="3600" spc="-1" strike="noStrike">
              <a:latin typeface="Arial"/>
            </a:endParaRPr>
          </a:p>
        </p:txBody>
      </p:sp>
      <p:sp>
        <p:nvSpPr>
          <p:cNvPr id="134"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a:lnSpc>
                <a:spcPct val="100000"/>
              </a:lnSpc>
            </a:pPr>
            <a:r>
              <a:rPr b="1" lang="en-US" sz="1200" spc="-1" strike="noStrike">
                <a:solidFill>
                  <a:srgbClr val="000000"/>
                </a:solidFill>
                <a:latin typeface="Arial"/>
                <a:ea typeface="TimesNewRomanPS-BoldMT"/>
              </a:rPr>
              <a:t>A3</a:t>
            </a:r>
            <a:r>
              <a:rPr b="0" lang="en-US" sz="1200" spc="-1" strike="noStrike">
                <a:solidFill>
                  <a:srgbClr val="000000"/>
                </a:solidFill>
                <a:latin typeface="Arial"/>
                <a:ea typeface="TimesNewRomanPS-BoldMT"/>
              </a:rPr>
              <a:t> </a:t>
            </a:r>
            <a:r>
              <a:rPr b="1" lang="en-US" sz="1200" spc="-1" strike="noStrike">
                <a:solidFill>
                  <a:srgbClr val="000000"/>
                </a:solidFill>
                <a:latin typeface="Arial"/>
                <a:ea typeface="TimesNewRomanPS-BoldMT"/>
              </a:rPr>
              <a:t>Algorithm</a:t>
            </a:r>
            <a:r>
              <a:rPr b="0" lang="en-US" sz="1200" spc="-1" strike="noStrike">
                <a:solidFill>
                  <a:srgbClr val="000000"/>
                </a:solidFill>
                <a:latin typeface="Arial"/>
                <a:ea typeface="TimesNewRomanPS-BoldMT"/>
              </a:rPr>
              <a:t> </a:t>
            </a:r>
            <a:r>
              <a:rPr b="0" lang="en-US" sz="1200" spc="-1" strike="noStrike">
                <a:solidFill>
                  <a:srgbClr val="000000"/>
                </a:solidFill>
                <a:latin typeface="Arial"/>
                <a:ea typeface="TimesNewRomanPSMT"/>
              </a:rPr>
              <a:t>- The A3 algorithm computes a 32-bit Signed Response (SRES). The Ki </a:t>
            </a:r>
            <a:r>
              <a:rPr b="0" lang="en-US" sz="1200" spc="-1" strike="noStrike">
                <a:solidFill>
                  <a:srgbClr val="000000"/>
                </a:solidFill>
                <a:latin typeface="Arial"/>
                <a:ea typeface="DejaVu Sans"/>
              </a:rPr>
              <a:t>and RAND are inputted into the A3 algorithm and the result is the 32-bit SRES. The A3 algorithm resides on the SIM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A8 Algorithm </a:t>
            </a:r>
            <a:r>
              <a:rPr b="0" lang="en-US" sz="1200" spc="-1" strike="noStrike">
                <a:solidFill>
                  <a:srgbClr val="000000"/>
                </a:solidFill>
                <a:latin typeface="Arial"/>
                <a:ea typeface="TimesNewRomanPSMT"/>
              </a:rPr>
              <a:t>- The A8 algorithm computes a 64-bit ciphering key (Kc). The Ki and the </a:t>
            </a:r>
            <a:r>
              <a:rPr b="0" lang="en-US" sz="1200" spc="-1" strike="noStrike">
                <a:solidFill>
                  <a:srgbClr val="000000"/>
                </a:solidFill>
                <a:latin typeface="Arial"/>
                <a:ea typeface="TimesNewRomanPS-BoldMT"/>
              </a:rPr>
              <a:t>RAND are inputted into the A8 algorithm and the result is the 64-bit Kc. The A8 algorithm resides on the ISMI card and at the AuC.</a:t>
            </a:r>
            <a:endParaRPr b="0" lang="en-US" sz="1200" spc="-1" strike="noStrike">
              <a:latin typeface="Arial"/>
            </a:endParaRPr>
          </a:p>
          <a:p>
            <a:pPr>
              <a:lnSpc>
                <a:spcPct val="100000"/>
              </a:lnSpc>
            </a:pPr>
            <a:r>
              <a:rPr b="1" lang="en-US" sz="1200" spc="-1" strike="noStrike">
                <a:solidFill>
                  <a:srgbClr val="000000"/>
                </a:solidFill>
                <a:latin typeface="Arial"/>
                <a:ea typeface="TimesNewRomanPS-BoldMT"/>
              </a:rPr>
              <a:t>A5 Algorithm </a:t>
            </a:r>
            <a:r>
              <a:rPr b="0" lang="en-US" sz="1200" spc="-1" strike="noStrike">
                <a:solidFill>
                  <a:srgbClr val="000000"/>
                </a:solidFill>
                <a:latin typeface="Arial"/>
                <a:ea typeface="TimesNewRomanPSMT"/>
              </a:rPr>
              <a:t>- The A5 encryption algorithm is used to encipher and decipher the data that is being </a:t>
            </a:r>
            <a:r>
              <a:rPr b="0" lang="en-US" sz="1200" spc="-1" strike="noStrike">
                <a:solidFill>
                  <a:srgbClr val="000000"/>
                </a:solidFill>
                <a:latin typeface="Arial"/>
                <a:ea typeface="TimesNewRomanPS-BoldMT"/>
              </a:rPr>
              <a:t>transmitted on the Um interface. The Kc and the plaintext data are inputted into the A5 algorithm and the output is enciphered data.</a:t>
            </a:r>
            <a:endParaRPr b="0" lang="en-US" sz="1200" spc="-1" strike="noStrike">
              <a:latin typeface="Arial"/>
            </a:endParaRPr>
          </a:p>
          <a:p>
            <a:pPr>
              <a:lnSpc>
                <a:spcPct val="100000"/>
              </a:lnSpc>
            </a:pPr>
            <a:endParaRPr b="0" lang="en-US" sz="1200" spc="-1" strike="noStrike">
              <a:latin typeface="Arial"/>
            </a:endParaRPr>
          </a:p>
        </p:txBody>
      </p:sp>
      <p:pic>
        <p:nvPicPr>
          <p:cNvPr id="135" name="" descr=""/>
          <p:cNvPicPr/>
          <p:nvPr/>
        </p:nvPicPr>
        <p:blipFill>
          <a:blip r:embed="rId1"/>
          <a:stretch/>
        </p:blipFill>
        <p:spPr>
          <a:xfrm>
            <a:off x="6492240" y="2834640"/>
            <a:ext cx="2770920" cy="2382120"/>
          </a:xfrm>
          <a:prstGeom prst="rect">
            <a:avLst/>
          </a:prstGeom>
          <a:ln>
            <a:noFill/>
          </a:ln>
        </p:spPr>
      </p:pic>
      <p:pic>
        <p:nvPicPr>
          <p:cNvPr id="136" name="" descr=""/>
          <p:cNvPicPr/>
          <p:nvPr/>
        </p:nvPicPr>
        <p:blipFill>
          <a:blip r:embed="rId2"/>
          <a:stretch/>
        </p:blipFill>
        <p:spPr>
          <a:xfrm>
            <a:off x="1645920" y="2834640"/>
            <a:ext cx="3565800" cy="246852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Why GSM Hacking</a:t>
            </a:r>
            <a:endParaRPr b="0" lang="en-US" sz="3600" spc="-1" strike="noStrike">
              <a:latin typeface="Arial"/>
            </a:endParaRPr>
          </a:p>
        </p:txBody>
      </p:sp>
      <p:sp>
        <p:nvSpPr>
          <p:cNvPr id="86"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With the creation of Software-Defined-Radio, it is easier now than ever.</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SDR is radio that is defined by software, not hardware. Antenna support wide ranges and software is created to decode protocol at frequencies that fall within the supported range of the antenna.</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It’s pretty cool</a:t>
            </a:r>
            <a:endParaRPr b="0" lang="en-US" sz="1800" spc="-1" strike="noStrike">
              <a:latin typeface="Arial"/>
            </a:endParaRPr>
          </a:p>
        </p:txBody>
      </p:sp>
      <p:pic>
        <p:nvPicPr>
          <p:cNvPr id="87" name="" descr=""/>
          <p:cNvPicPr/>
          <p:nvPr/>
        </p:nvPicPr>
        <p:blipFill>
          <a:blip r:embed="rId1"/>
          <a:stretch/>
        </p:blipFill>
        <p:spPr>
          <a:xfrm>
            <a:off x="4754880" y="2727360"/>
            <a:ext cx="4388760" cy="235008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A5 Algorithms</a:t>
            </a:r>
            <a:endParaRPr b="0" lang="en-US" sz="3600" spc="-1" strike="noStrike">
              <a:latin typeface="Arial"/>
            </a:endParaRPr>
          </a:p>
        </p:txBody>
      </p:sp>
      <p:sp>
        <p:nvSpPr>
          <p:cNvPr id="138"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a:lnSpc>
                <a:spcPct val="100000"/>
              </a:lnSpc>
            </a:pPr>
            <a:r>
              <a:rPr b="0" lang="en-US" sz="1200" spc="-1" strike="noStrike">
                <a:solidFill>
                  <a:srgbClr val="000000"/>
                </a:solidFill>
                <a:latin typeface="Arial"/>
                <a:ea typeface="DejaVu Sans"/>
              </a:rPr>
              <a:t>The A5 encryption algorithm is the most important to use because it is the one used to encrypt communicatons between the cell phone (ME) and cell tower (BTS). There are 4 different version of A5 algorithm:</a:t>
            </a:r>
            <a:endParaRPr b="0" lang="en-US" sz="1200" spc="-1" strike="noStrike">
              <a:latin typeface="Arial"/>
            </a:endParaRPr>
          </a:p>
          <a:p>
            <a:pPr>
              <a:lnSpc>
                <a:spcPct val="100000"/>
              </a:lnSpc>
            </a:pPr>
            <a:endParaRPr b="0" lang="en-US" sz="1200" spc="-1" strike="noStrike">
              <a:latin typeface="Arial"/>
            </a:endParaRPr>
          </a:p>
          <a:p>
            <a:pPr marL="216000" indent="-2156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A5/0 – No encryption – rarely used if ever</a:t>
            </a:r>
            <a:endParaRPr b="0" lang="en-US" sz="1200" spc="-1" strike="noStrike">
              <a:latin typeface="Arial"/>
            </a:endParaRPr>
          </a:p>
          <a:p>
            <a:pPr marL="216000" indent="-2156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A5/1 – Used through Europe and the United States. Stream Cipher with 64 bits.</a:t>
            </a:r>
            <a:endParaRPr b="0" lang="en-US" sz="1200" spc="-1" strike="noStrike">
              <a:latin typeface="Arial"/>
            </a:endParaRPr>
          </a:p>
          <a:p>
            <a:pPr marL="216000" indent="-2156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A5/2 – A deliberately weaken version of A5/1 used in non-western countries. In 2006 the GSM Associated mandated the GSM phones will no longer be requires to support A/52. Also a stream cipher.</a:t>
            </a:r>
            <a:endParaRPr b="0" lang="en-US" sz="1200" spc="-1" strike="noStrike">
              <a:latin typeface="Arial"/>
            </a:endParaRPr>
          </a:p>
          <a:p>
            <a:pPr marL="216000" indent="-215640">
              <a:lnSpc>
                <a:spcPct val="100000"/>
              </a:lnSpc>
              <a:buClr>
                <a:srgbClr val="000000"/>
              </a:buClr>
              <a:buSzPct val="45000"/>
              <a:buFont typeface="Wingdings" charset="2"/>
              <a:buChar char=""/>
            </a:pPr>
            <a:r>
              <a:rPr b="0" lang="en-US" sz="1200" spc="-1" strike="noStrike">
                <a:solidFill>
                  <a:srgbClr val="000000"/>
                </a:solidFill>
                <a:latin typeface="Arial"/>
                <a:ea typeface="DejaVu Sans"/>
              </a:rPr>
              <a:t>A5/3 – Also known as KASUMI, it is a block cipher used in GSM, as well as GPRS and UMTS (3G). </a:t>
            </a:r>
            <a:endParaRPr b="0" lang="en-US" sz="1200" spc="-1" strike="noStrike">
              <a:latin typeface="Arial"/>
            </a:endParaRPr>
          </a:p>
          <a:p>
            <a:pPr>
              <a:lnSpc>
                <a:spcPct val="100000"/>
              </a:lnSpc>
            </a:pPr>
            <a:endParaRPr b="0" lang="en-US" sz="1200" spc="-1" strike="noStrike">
              <a:latin typeface="Arial"/>
            </a:endParaRPr>
          </a:p>
          <a:p>
            <a:pPr>
              <a:lnSpc>
                <a:spcPct val="100000"/>
              </a:lnSpc>
            </a:pPr>
            <a:r>
              <a:rPr b="0" lang="en-US" sz="1200" spc="-1" strike="noStrike">
                <a:solidFill>
                  <a:srgbClr val="000000"/>
                </a:solidFill>
                <a:latin typeface="Arial"/>
                <a:ea typeface="DejaVu Sans"/>
              </a:rPr>
              <a:t>The A5 encryption was initially secret, but leaked in 1994, and reverse engineered in 1999 by Marc Briceno.</a:t>
            </a:r>
            <a:endParaRPr b="0" lang="en-US" sz="1200" spc="-1" strike="noStrike">
              <a:latin typeface="Arial"/>
            </a:endParaRPr>
          </a:p>
          <a:p>
            <a:pPr>
              <a:lnSpc>
                <a:spcPct val="100000"/>
              </a:lnSpc>
            </a:pPr>
            <a:endParaRPr b="0" lang="en-US" sz="1200" spc="-1" strike="noStrike">
              <a:latin typeface="Arial"/>
            </a:endParaRPr>
          </a:p>
        </p:txBody>
      </p:sp>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Ciphering</a:t>
            </a:r>
            <a:endParaRPr b="0" lang="en-US" sz="3600" spc="-1" strike="noStrike">
              <a:latin typeface="Arial"/>
            </a:endParaRPr>
          </a:p>
        </p:txBody>
      </p:sp>
      <p:sp>
        <p:nvSpPr>
          <p:cNvPr id="140"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a:lnSpc>
                <a:spcPct val="100000"/>
              </a:lnSpc>
            </a:pPr>
            <a:r>
              <a:rPr b="0" lang="en-US" sz="1800" spc="-1" strike="noStrike">
                <a:solidFill>
                  <a:srgbClr val="000000"/>
                </a:solidFill>
                <a:latin typeface="Arial"/>
                <a:ea typeface="DejaVu Sans"/>
              </a:rPr>
              <a:t>The MS stores the Kc on the SIM card and sends the generated SRES back to the network. The MSC receives the MS generated SRES and compares it to the SRES generated by the AuC. if they match, then the MS is authenticated.</a:t>
            </a:r>
            <a:endParaRPr b="0" lang="en-US" sz="1800" spc="-1" strike="noStrike">
              <a:latin typeface="Arial"/>
            </a:endParaRPr>
          </a:p>
          <a:p>
            <a:pPr>
              <a:lnSpc>
                <a:spcPct val="100000"/>
              </a:lnSpc>
            </a:pPr>
            <a:endParaRPr b="0" lang="en-US" sz="1800" spc="-1" strike="noStrike">
              <a:latin typeface="Arial"/>
            </a:endParaRPr>
          </a:p>
        </p:txBody>
      </p:sp>
      <p:pic>
        <p:nvPicPr>
          <p:cNvPr id="141" name="" descr=""/>
          <p:cNvPicPr/>
          <p:nvPr/>
        </p:nvPicPr>
        <p:blipFill>
          <a:blip r:embed="rId1"/>
          <a:stretch/>
        </p:blipFill>
        <p:spPr>
          <a:xfrm>
            <a:off x="504000" y="2560320"/>
            <a:ext cx="4380840" cy="1475640"/>
          </a:xfrm>
          <a:prstGeom prst="rect">
            <a:avLst/>
          </a:prstGeom>
          <a:ln>
            <a:noFill/>
          </a:ln>
        </p:spPr>
      </p:pic>
      <p:pic>
        <p:nvPicPr>
          <p:cNvPr id="142" name="" descr=""/>
          <p:cNvPicPr/>
          <p:nvPr/>
        </p:nvPicPr>
        <p:blipFill>
          <a:blip r:embed="rId2"/>
          <a:stretch/>
        </p:blipFill>
        <p:spPr>
          <a:xfrm>
            <a:off x="548640" y="4158720"/>
            <a:ext cx="4297320" cy="1184040"/>
          </a:xfrm>
          <a:prstGeom prst="rect">
            <a:avLst/>
          </a:prstGeom>
          <a:ln>
            <a:noFill/>
          </a:ln>
        </p:spPr>
      </p:pic>
      <p:sp>
        <p:nvSpPr>
          <p:cNvPr id="143" name="CustomShape 3"/>
          <p:cNvSpPr/>
          <p:nvPr/>
        </p:nvSpPr>
        <p:spPr>
          <a:xfrm>
            <a:off x="5303520" y="2651760"/>
            <a:ext cx="4388760" cy="857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Once authenticated, the BTS sets the cipher mode to A/5X and encrypted communication can begin.</a:t>
            </a:r>
            <a:endParaRPr b="0" lang="en-US" sz="1800" spc="-1" strike="noStrike">
              <a:latin typeface="Arial"/>
            </a:endParaRPr>
          </a:p>
        </p:txBody>
      </p:sp>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                       </a:t>
            </a:r>
            <a:r>
              <a:rPr b="0" lang="en-US" sz="3600" spc="-1" strike="noStrike">
                <a:solidFill>
                  <a:srgbClr val="c7243a"/>
                </a:solidFill>
                <a:latin typeface="Arial"/>
                <a:ea typeface="DejaVu Sans"/>
              </a:rPr>
              <a:t>GSM in action</a:t>
            </a:r>
            <a:endParaRPr b="0" lang="en-US" sz="3600" spc="-1" strike="noStrike">
              <a:latin typeface="Arial"/>
            </a:endParaRPr>
          </a:p>
        </p:txBody>
      </p:sp>
      <p:pic>
        <p:nvPicPr>
          <p:cNvPr id="145" name="" descr=""/>
          <p:cNvPicPr/>
          <p:nvPr/>
        </p:nvPicPr>
        <p:blipFill>
          <a:blip r:embed="rId1"/>
          <a:stretch/>
        </p:blipFill>
        <p:spPr>
          <a:xfrm>
            <a:off x="2377440" y="1319040"/>
            <a:ext cx="5268600" cy="389664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 descr=""/>
          <p:cNvPicPr/>
          <p:nvPr/>
        </p:nvPicPr>
        <p:blipFill>
          <a:blip r:embed="rId1"/>
          <a:stretch/>
        </p:blipFill>
        <p:spPr>
          <a:xfrm>
            <a:off x="1416600" y="495360"/>
            <a:ext cx="7635600" cy="462492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CustomShape 1"/>
          <p:cNvSpPr/>
          <p:nvPr/>
        </p:nvSpPr>
        <p:spPr>
          <a:xfrm>
            <a:off x="504000" y="565560"/>
            <a:ext cx="9070560" cy="10209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Available Attacks</a:t>
            </a:r>
            <a:endParaRPr b="0" lang="en-US" sz="4400" spc="-1" strike="noStrike">
              <a:latin typeface="Arial"/>
            </a:endParaRPr>
          </a:p>
        </p:txBody>
      </p:sp>
      <p:sp>
        <p:nvSpPr>
          <p:cNvPr id="148" name="CustomShape 2"/>
          <p:cNvSpPr/>
          <p:nvPr/>
        </p:nvSpPr>
        <p:spPr>
          <a:xfrm>
            <a:off x="504000" y="1743120"/>
            <a:ext cx="9070560" cy="3193920"/>
          </a:xfrm>
          <a:prstGeom prst="rect">
            <a:avLst/>
          </a:prstGeom>
          <a:noFill/>
          <a:ln>
            <a:noFill/>
          </a:ln>
        </p:spPr>
        <p:style>
          <a:lnRef idx="0"/>
          <a:fillRef idx="0"/>
          <a:effectRef idx="0"/>
          <a:fontRef idx="minor"/>
        </p:style>
      </p:sp>
      <p:sp>
        <p:nvSpPr>
          <p:cNvPr id="149" name="CustomShape 3"/>
          <p:cNvSpPr/>
          <p:nvPr/>
        </p:nvSpPr>
        <p:spPr>
          <a:xfrm>
            <a:off x="640080" y="1828800"/>
            <a:ext cx="8229240" cy="21376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There are multitude of attacks available to use against a GSM network besides  decryption.</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Ethics – Please be nice. </a:t>
            </a:r>
            <a:endParaRPr b="0" lang="en-US" sz="1800" spc="-1" strike="noStrike">
              <a:latin typeface="Arial"/>
            </a:endParaRPr>
          </a:p>
        </p:txBody>
      </p:sp>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151" name="CustomShape 2"/>
          <p:cNvSpPr/>
          <p:nvPr/>
        </p:nvSpPr>
        <p:spPr>
          <a:xfrm>
            <a:off x="504000" y="1656000"/>
            <a:ext cx="9070560" cy="2957760"/>
          </a:xfrm>
          <a:prstGeom prst="rect">
            <a:avLst/>
          </a:prstGeom>
          <a:noFill/>
          <a:ln>
            <a:noFill/>
          </a:ln>
        </p:spPr>
        <p:style>
          <a:lnRef idx="0"/>
          <a:fillRef idx="0"/>
          <a:effectRef idx="0"/>
          <a:fontRef idx="minor"/>
        </p:style>
      </p:sp>
      <p:sp>
        <p:nvSpPr>
          <p:cNvPr id="152" name="CustomShape 3"/>
          <p:cNvSpPr/>
          <p:nvPr/>
        </p:nvSpPr>
        <p:spPr>
          <a:xfrm>
            <a:off x="548640" y="1371600"/>
            <a:ext cx="8960760" cy="31615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Signal Jamming can be used against any generation of cellular communications, with cheap single-purpose jammers, or done through using a Software-Defined-Radio.</a:t>
            </a: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latin typeface="Arial"/>
              </a:rPr>
              <a:t>FCC</a:t>
            </a:r>
            <a:r>
              <a:rPr b="0" lang="en-US" sz="1800" spc="-1" strike="noStrike">
                <a:latin typeface="Arial"/>
              </a:rPr>
              <a:t> – </a:t>
            </a:r>
            <a:r>
              <a:rPr b="1" lang="en-US" sz="1800" spc="-1" strike="noStrike">
                <a:latin typeface="Arial"/>
              </a:rPr>
              <a:t>F</a:t>
            </a:r>
            <a:r>
              <a:rPr b="0" lang="en-US" sz="1800" spc="-1" strike="noStrike">
                <a:latin typeface="Arial"/>
              </a:rPr>
              <a:t>un </a:t>
            </a:r>
            <a:r>
              <a:rPr b="1" lang="en-US" sz="1800" spc="-1" strike="noStrike">
                <a:latin typeface="Arial"/>
              </a:rPr>
              <a:t>C</a:t>
            </a:r>
            <a:r>
              <a:rPr b="0" lang="en-US" sz="1800" spc="-1" strike="noStrike">
                <a:latin typeface="Arial"/>
              </a:rPr>
              <a:t>annot </a:t>
            </a:r>
            <a:r>
              <a:rPr b="1" lang="en-US" sz="1800" spc="-1" strike="noStrike">
                <a:latin typeface="Arial"/>
              </a:rPr>
              <a:t>C</a:t>
            </a:r>
            <a:r>
              <a:rPr b="0" lang="en-US" sz="1800" spc="-1" strike="noStrike">
                <a:latin typeface="Arial"/>
              </a:rPr>
              <a:t>ommence</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hlinkClick r:id="rId1"/>
              </a:rPr>
              <a:t>https://www.fcc.gov/general/jammer-enforcement</a:t>
            </a:r>
            <a:r>
              <a:rPr b="1" lang="en-US" sz="1800" spc="-1" strike="noStrike">
                <a:solidFill>
                  <a:srgbClr val="0000ff"/>
                </a:solidFill>
                <a:latin typeface="Arial"/>
              </a:rPr>
              <a:t> </a:t>
            </a:r>
            <a:endParaRPr b="0" lang="en-US" sz="1800" spc="-1" strike="noStrike">
              <a:latin typeface="Arial"/>
            </a:endParaRPr>
          </a:p>
        </p:txBody>
      </p:sp>
      <p:pic>
        <p:nvPicPr>
          <p:cNvPr id="153" name="" descr=""/>
          <p:cNvPicPr/>
          <p:nvPr/>
        </p:nvPicPr>
        <p:blipFill>
          <a:blip r:embed="rId2"/>
          <a:stretch/>
        </p:blipFill>
        <p:spPr>
          <a:xfrm>
            <a:off x="914400" y="2782800"/>
            <a:ext cx="7841520" cy="78300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Signal Jamming (1G, 2G, 3G, 4G) </a:t>
            </a:r>
            <a:endParaRPr b="0" lang="en-US" sz="2800" spc="-1" strike="noStrike">
              <a:latin typeface="Arial"/>
            </a:endParaRPr>
          </a:p>
        </p:txBody>
      </p:sp>
      <p:sp>
        <p:nvSpPr>
          <p:cNvPr id="155" name="CustomShape 2"/>
          <p:cNvSpPr/>
          <p:nvPr/>
        </p:nvSpPr>
        <p:spPr>
          <a:xfrm>
            <a:off x="504000" y="1656000"/>
            <a:ext cx="9070560" cy="2957760"/>
          </a:xfrm>
          <a:prstGeom prst="rect">
            <a:avLst/>
          </a:prstGeom>
          <a:noFill/>
          <a:ln>
            <a:noFill/>
          </a:ln>
        </p:spPr>
        <p:style>
          <a:lnRef idx="0"/>
          <a:fillRef idx="0"/>
          <a:effectRef idx="0"/>
          <a:fontRef idx="minor"/>
        </p:style>
      </p:sp>
      <p:sp>
        <p:nvSpPr>
          <p:cNvPr id="156" name="CustomShape 3"/>
          <p:cNvSpPr/>
          <p:nvPr/>
        </p:nvSpPr>
        <p:spPr>
          <a:xfrm>
            <a:off x="504000" y="4518360"/>
            <a:ext cx="8960760" cy="60192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1" lang="en-US" sz="1800" spc="-1" strike="noStrike" u="sng">
                <a:solidFill>
                  <a:srgbClr val="0000ff"/>
                </a:solidFill>
                <a:uFillTx/>
                <a:latin typeface="Arial"/>
                <a:hlinkClick r:id="rId1"/>
              </a:rPr>
              <a:t>https://www.fcc.gov/general/jammer-enforcement</a:t>
            </a:r>
            <a:r>
              <a:rPr b="1" lang="en-US" sz="1800" spc="-1" strike="noStrike">
                <a:solidFill>
                  <a:srgbClr val="0000ff"/>
                </a:solidFill>
                <a:latin typeface="Arial"/>
              </a:rPr>
              <a:t> </a:t>
            </a:r>
            <a:endParaRPr b="0" lang="en-US" sz="1800" spc="-1" strike="noStrike">
              <a:latin typeface="Arial"/>
            </a:endParaRPr>
          </a:p>
        </p:txBody>
      </p:sp>
      <p:pic>
        <p:nvPicPr>
          <p:cNvPr id="157" name="" descr=""/>
          <p:cNvPicPr/>
          <p:nvPr/>
        </p:nvPicPr>
        <p:blipFill>
          <a:blip r:embed="rId2"/>
          <a:stretch/>
        </p:blipFill>
        <p:spPr>
          <a:xfrm>
            <a:off x="923400" y="1649160"/>
            <a:ext cx="7580160" cy="261432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600" spc="-1" strike="noStrike">
                <a:solidFill>
                  <a:srgbClr val="c7243a"/>
                </a:solidFill>
                <a:latin typeface="Arial"/>
                <a:ea typeface="DejaVu Sans"/>
              </a:rPr>
              <a:t>Cell Phone Attacks – Unencrypted Eavesdropping (1G, 2G)</a:t>
            </a:r>
            <a:endParaRPr b="0" lang="en-US" sz="2600" spc="-1" strike="noStrike">
              <a:latin typeface="Arial"/>
            </a:endParaRPr>
          </a:p>
        </p:txBody>
      </p:sp>
      <p:sp>
        <p:nvSpPr>
          <p:cNvPr id="159" name="CustomShape 2"/>
          <p:cNvSpPr/>
          <p:nvPr/>
        </p:nvSpPr>
        <p:spPr>
          <a:xfrm>
            <a:off x="504000" y="1656000"/>
            <a:ext cx="9070560" cy="2957760"/>
          </a:xfrm>
          <a:prstGeom prst="rect">
            <a:avLst/>
          </a:prstGeom>
          <a:noFill/>
          <a:ln>
            <a:noFill/>
          </a:ln>
        </p:spPr>
        <p:style>
          <a:lnRef idx="0"/>
          <a:fillRef idx="0"/>
          <a:effectRef idx="0"/>
          <a:fontRef idx="minor"/>
        </p:style>
      </p:sp>
      <p:sp>
        <p:nvSpPr>
          <p:cNvPr id="160" name="CustomShape 3"/>
          <p:cNvSpPr/>
          <p:nvPr/>
        </p:nvSpPr>
        <p:spPr>
          <a:xfrm>
            <a:off x="731520" y="1463040"/>
            <a:ext cx="8960760" cy="16257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1G networks were analog and vulnerable to eavesdropping.</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If a 2G GSM Base Transceiver Station is communicating using the A5/0 Algorithm, communication is not encrypted. A normal BTS would likely never use A5/0. However, a fake BTS station can be created with OpenBTS that requires ME to use A5/0. A fake LTE Station can be created with OpenLTE. </a:t>
            </a:r>
            <a:endParaRPr b="0" lang="en-US" sz="1800" spc="-1" strike="noStrike">
              <a:latin typeface="Arial"/>
            </a:endParaRPr>
          </a:p>
        </p:txBody>
      </p:sp>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Cell Phone Attacks – Redirection Attack (4G/3G + 2G)</a:t>
            </a:r>
            <a:endParaRPr b="0" lang="en-US" sz="2800" spc="-1" strike="noStrike">
              <a:latin typeface="Arial"/>
            </a:endParaRPr>
          </a:p>
        </p:txBody>
      </p:sp>
      <p:pic>
        <p:nvPicPr>
          <p:cNvPr id="162" name="" descr=""/>
          <p:cNvPicPr/>
          <p:nvPr/>
        </p:nvPicPr>
        <p:blipFill>
          <a:blip r:embed="rId1"/>
          <a:stretch/>
        </p:blipFill>
        <p:spPr>
          <a:xfrm>
            <a:off x="2743200" y="1247400"/>
            <a:ext cx="4444560" cy="2957760"/>
          </a:xfrm>
          <a:prstGeom prst="rect">
            <a:avLst/>
          </a:prstGeom>
          <a:ln>
            <a:noFill/>
          </a:ln>
        </p:spPr>
      </p:pic>
      <p:sp>
        <p:nvSpPr>
          <p:cNvPr id="163" name="CustomShape 2"/>
          <p:cNvSpPr/>
          <p:nvPr/>
        </p:nvSpPr>
        <p:spPr>
          <a:xfrm>
            <a:off x="731520" y="4297680"/>
            <a:ext cx="8503560" cy="93672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latin typeface="Arial"/>
              </a:rPr>
              <a:t>This is possible due to the Radio Resource Control, RCC, in unencrypted and can be spoofed. This occurs in LTE and UMTS networks.</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latin typeface="Arial"/>
              </a:rPr>
              <a:t>DEF CON 24 - Haoqi Shan, Wanqiao Zhang - Forcing a Targeted LTE phone into Unsafe Network</a:t>
            </a:r>
            <a:endParaRPr b="0" lang="en-US" sz="1500" spc="-1" strike="noStrike">
              <a:latin typeface="Arial"/>
            </a:endParaRPr>
          </a:p>
        </p:txBody>
      </p:sp>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IMSI Catcher (2G, 3G, 4G) </a:t>
            </a:r>
            <a:endParaRPr b="0" lang="en-US" sz="3200" spc="-1" strike="noStrike">
              <a:latin typeface="Arial"/>
            </a:endParaRPr>
          </a:p>
        </p:txBody>
      </p:sp>
      <p:sp>
        <p:nvSpPr>
          <p:cNvPr id="165" name="CustomShape 2"/>
          <p:cNvSpPr/>
          <p:nvPr/>
        </p:nvSpPr>
        <p:spPr>
          <a:xfrm>
            <a:off x="504000" y="4206240"/>
            <a:ext cx="9070560" cy="4075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0" lang="en-US" sz="3200" spc="-1" strike="noStrike">
                <a:solidFill>
                  <a:srgbClr val="000000"/>
                </a:solidFill>
                <a:latin typeface="Arial"/>
                <a:ea typeface="DejaVu Sans"/>
              </a:rPr>
              <a:t>This is can be active or passive, we will show how to create a passive ISMI catcher with the RTL-SDR.  </a:t>
            </a:r>
            <a:endParaRPr b="0" lang="en-US" sz="3200" spc="-1" strike="noStrike">
              <a:latin typeface="Arial"/>
            </a:endParaRPr>
          </a:p>
        </p:txBody>
      </p:sp>
      <p:pic>
        <p:nvPicPr>
          <p:cNvPr id="166" name="" descr=""/>
          <p:cNvPicPr/>
          <p:nvPr/>
        </p:nvPicPr>
        <p:blipFill>
          <a:blip r:embed="rId1"/>
          <a:stretch/>
        </p:blipFill>
        <p:spPr>
          <a:xfrm>
            <a:off x="2103120" y="1280160"/>
            <a:ext cx="4854240" cy="2833560"/>
          </a:xfrm>
          <a:prstGeom prst="rect">
            <a:avLst/>
          </a:prstGeom>
          <a:ln>
            <a:noFill/>
          </a:ln>
        </p:spPr>
      </p:pic>
      <p:sp>
        <p:nvSpPr>
          <p:cNvPr id="167" name="CustomShape 3"/>
          <p:cNvSpPr/>
          <p:nvPr/>
        </p:nvSpPr>
        <p:spPr>
          <a:xfrm>
            <a:off x="731520" y="4663800"/>
            <a:ext cx="8503560" cy="30168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latin typeface="Arial"/>
              </a:rPr>
              <a:t>DEF CON 24 - Haoqi Shan, Wanqiao Zhang - Forcing a Targeted LTE phone into Unsafe Network</a:t>
            </a:r>
            <a:endParaRPr b="0" lang="en-US" sz="1500" spc="-1" strike="noStrike">
              <a:latin typeface="Arial"/>
            </a:endParaRPr>
          </a:p>
        </p:txBody>
      </p:sp>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89"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1G</a:t>
            </a:r>
            <a:r>
              <a:rPr b="0" lang="en-US" sz="1800" spc="-1" strike="noStrike">
                <a:solidFill>
                  <a:srgbClr val="000000"/>
                </a:solidFill>
                <a:latin typeface="Arial"/>
                <a:ea typeface="DejaVu Sans"/>
              </a:rPr>
              <a:t> – Introduced in the 1980s, Unsecured Analog, completely phased out.</a:t>
            </a:r>
            <a:endParaRPr b="0" lang="en-US" sz="1800" spc="-1" strike="noStrike">
              <a:latin typeface="Arial"/>
            </a:endParaRPr>
          </a:p>
          <a:p>
            <a:pPr lvl="1" marL="864000" indent="-322920">
              <a:lnSpc>
                <a:spcPct val="100000"/>
              </a:lnSpc>
              <a:spcAft>
                <a:spcPts val="1134"/>
              </a:spcAft>
              <a:buClr>
                <a:srgbClr val="000000"/>
              </a:buClr>
              <a:buSzPct val="75000"/>
              <a:buFont typeface="Symbol"/>
              <a:buChar char=""/>
            </a:pPr>
            <a:r>
              <a:rPr b="1" lang="en-US" sz="1800" spc="-1" strike="noStrike">
                <a:solidFill>
                  <a:srgbClr val="000000"/>
                </a:solidFill>
                <a:latin typeface="Arial"/>
                <a:ea typeface="DejaVu Sans"/>
              </a:rPr>
              <a:t>AMPS</a:t>
            </a:r>
            <a:r>
              <a:rPr b="0" lang="en-US" sz="1800" spc="-1" strike="noStrike">
                <a:solidFill>
                  <a:srgbClr val="000000"/>
                </a:solidFill>
                <a:latin typeface="Arial"/>
                <a:ea typeface="DejaVu Sans"/>
              </a:rPr>
              <a:t> (Advanced Mobile Phone System) was developed by Bell Labs in used in the Americas starting in 1983 at 850MHz. In 2008 FCC no longer required carriers to support it.</a:t>
            </a:r>
            <a:endParaRPr b="0" lang="en-US" sz="1800" spc="-1" strike="noStrike">
              <a:latin typeface="Arial"/>
            </a:endParaRPr>
          </a:p>
          <a:p>
            <a:pPr lvl="1" marL="864000" indent="-322920">
              <a:lnSpc>
                <a:spcPct val="100000"/>
              </a:lnSpc>
              <a:spcAft>
                <a:spcPts val="1134"/>
              </a:spcAft>
              <a:buClr>
                <a:srgbClr val="000000"/>
              </a:buClr>
              <a:buSzPct val="75000"/>
              <a:buFont typeface="Symbol"/>
              <a:buChar char=""/>
            </a:pPr>
            <a:r>
              <a:rPr b="0" lang="en-US" sz="1800" spc="-1" strike="noStrike">
                <a:solidFill>
                  <a:srgbClr val="000000"/>
                </a:solidFill>
                <a:latin typeface="Arial"/>
                <a:ea typeface="DejaVu Sans"/>
              </a:rPr>
              <a:t>Data Speed – 2.4Kbps </a:t>
            </a:r>
            <a:endParaRPr b="0" lang="en-US" sz="1800" spc="-1" strike="noStrike">
              <a:latin typeface="Arial"/>
            </a:endParaRPr>
          </a:p>
          <a:p>
            <a:pPr lvl="1" marL="864000" indent="-322920">
              <a:lnSpc>
                <a:spcPct val="100000"/>
              </a:lnSpc>
              <a:spcAft>
                <a:spcPts val="1134"/>
              </a:spcAft>
              <a:buClr>
                <a:srgbClr val="000000"/>
              </a:buClr>
              <a:buSzPct val="75000"/>
              <a:buFont typeface="Symbol"/>
              <a:buChar char=""/>
            </a:pPr>
            <a:r>
              <a:rPr b="0" lang="en-US" sz="1800" spc="-1" strike="noStrike" u="sng">
                <a:solidFill>
                  <a:srgbClr val="0000ff"/>
                </a:solidFill>
                <a:uFillTx/>
                <a:latin typeface="Arial"/>
                <a:ea typeface="DejaVu Sans"/>
                <a:hlinkClick r:id="rId1"/>
              </a:rPr>
              <a:t>https://github.com/unsynchronized/gr-amps</a:t>
            </a:r>
            <a:r>
              <a:rPr b="0" lang="en-US" sz="1800" spc="-1" strike="noStrike">
                <a:solidFill>
                  <a:srgbClr val="0000ff"/>
                </a:solidFill>
                <a:latin typeface="Arial"/>
                <a:ea typeface="DejaVu Sans"/>
              </a:rPr>
              <a:t> allows you to create your own AMPS 1G network using a HackRF or USRP.</a:t>
            </a:r>
            <a:endParaRPr b="0" lang="en-US" sz="1800" spc="-1" strike="noStrike">
              <a:latin typeface="Arial"/>
            </a:endParaRPr>
          </a:p>
        </p:txBody>
      </p:sp>
      <p:pic>
        <p:nvPicPr>
          <p:cNvPr id="90" name="" descr=""/>
          <p:cNvPicPr/>
          <p:nvPr/>
        </p:nvPicPr>
        <p:blipFill>
          <a:blip r:embed="rId2"/>
          <a:stretch/>
        </p:blipFill>
        <p:spPr>
          <a:xfrm>
            <a:off x="182880" y="2393280"/>
            <a:ext cx="748080" cy="254412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3200" spc="-1" strike="noStrike">
                <a:solidFill>
                  <a:srgbClr val="c7243a"/>
                </a:solidFill>
                <a:latin typeface="Arial"/>
                <a:ea typeface="DejaVu Sans"/>
              </a:rPr>
              <a:t>Cell Phone Attacks – DoS Attack (2G, 3G, 4G)</a:t>
            </a:r>
            <a:endParaRPr b="0" lang="en-US" sz="3200" spc="-1" strike="noStrike">
              <a:latin typeface="Arial"/>
            </a:endParaRPr>
          </a:p>
        </p:txBody>
      </p:sp>
      <p:pic>
        <p:nvPicPr>
          <p:cNvPr id="169" name="" descr=""/>
          <p:cNvPicPr/>
          <p:nvPr/>
        </p:nvPicPr>
        <p:blipFill>
          <a:blip r:embed="rId1"/>
          <a:stretch/>
        </p:blipFill>
        <p:spPr>
          <a:xfrm>
            <a:off x="2286000" y="1280160"/>
            <a:ext cx="4876200" cy="2957760"/>
          </a:xfrm>
          <a:prstGeom prst="rect">
            <a:avLst/>
          </a:prstGeom>
          <a:ln>
            <a:noFill/>
          </a:ln>
        </p:spPr>
      </p:pic>
      <p:sp>
        <p:nvSpPr>
          <p:cNvPr id="170" name="CustomShape 2"/>
          <p:cNvSpPr/>
          <p:nvPr/>
        </p:nvSpPr>
        <p:spPr>
          <a:xfrm>
            <a:off x="731520" y="4366440"/>
            <a:ext cx="8503560" cy="936720"/>
          </a:xfrm>
          <a:prstGeom prst="rect">
            <a:avLst/>
          </a:prstGeom>
          <a:noFill/>
          <a:ln>
            <a:noFill/>
          </a:ln>
        </p:spPr>
        <p:style>
          <a:lnRef idx="0"/>
          <a:fillRef idx="0"/>
          <a:effectRef idx="0"/>
          <a:fontRef idx="minor"/>
        </p:style>
        <p:txBody>
          <a:bodyPr lIns="90000" rIns="90000" tIns="45000" bIns="45000"/>
          <a:p>
            <a:pPr>
              <a:lnSpc>
                <a:spcPct val="100000"/>
              </a:lnSpc>
            </a:pPr>
            <a:r>
              <a:rPr b="0" lang="en-US" sz="1500" spc="-1" strike="noStrike">
                <a:latin typeface="Arial"/>
              </a:rPr>
              <a:t>This is possible due to the Radio Resource Control, RCC, in unencrypted and can be spoofed. This occurs in LTE and UMTS networks. In GSM the Radio Link Control is used. </a:t>
            </a:r>
            <a:endParaRPr b="0" lang="en-US" sz="1500" spc="-1" strike="noStrike">
              <a:latin typeface="Arial"/>
            </a:endParaRPr>
          </a:p>
          <a:p>
            <a:pPr>
              <a:lnSpc>
                <a:spcPct val="100000"/>
              </a:lnSpc>
            </a:pPr>
            <a:endParaRPr b="0" lang="en-US" sz="1500" spc="-1" strike="noStrike">
              <a:latin typeface="Arial"/>
            </a:endParaRPr>
          </a:p>
          <a:p>
            <a:pPr>
              <a:lnSpc>
                <a:spcPct val="100000"/>
              </a:lnSpc>
            </a:pPr>
            <a:r>
              <a:rPr b="0" lang="en-US" sz="1500" spc="-1" strike="noStrike">
                <a:latin typeface="Arial"/>
              </a:rPr>
              <a:t>DEF CON 24 - Haoqi Shan, Wanqiao Zhang - Forcing a Targeted LTE phone into Unsafe Network</a:t>
            </a:r>
            <a:endParaRPr b="0" lang="en-US" sz="1500" spc="-1" strike="noStrike">
              <a:latin typeface="Arial"/>
            </a:endParaRPr>
          </a:p>
        </p:txBody>
      </p:sp>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ISMI-Catcher</a:t>
            </a:r>
            <a:endParaRPr b="0" lang="en-US" sz="2800" spc="-1" strike="noStrike">
              <a:latin typeface="Arial"/>
            </a:endParaRPr>
          </a:p>
        </p:txBody>
      </p:sp>
      <p:sp>
        <p:nvSpPr>
          <p:cNvPr id="172" name="CustomShape 2"/>
          <p:cNvSpPr/>
          <p:nvPr/>
        </p:nvSpPr>
        <p:spPr>
          <a:xfrm>
            <a:off x="504000" y="1656000"/>
            <a:ext cx="9070560" cy="2957760"/>
          </a:xfrm>
          <a:prstGeom prst="rect">
            <a:avLst/>
          </a:prstGeom>
          <a:noFill/>
          <a:ln>
            <a:noFill/>
          </a:ln>
        </p:spPr>
        <p:style>
          <a:lnRef idx="0"/>
          <a:fillRef idx="0"/>
          <a:effectRef idx="0"/>
          <a:fontRef idx="minor"/>
        </p:style>
      </p:sp>
      <p:sp>
        <p:nvSpPr>
          <p:cNvPr id="173" name="CustomShape 3"/>
          <p:cNvSpPr/>
          <p:nvPr/>
        </p:nvSpPr>
        <p:spPr>
          <a:xfrm>
            <a:off x="504000" y="1188000"/>
            <a:ext cx="9188280" cy="324720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ea typeface="Microsoft YaHei"/>
              </a:rPr>
              <a:t>You can create an ISMI Catcher using the GNU Radio GSM module (gr-gsm). ISMI-Catcher is a python script that allows your RTL-SDR to intercept communication between the ME and BTS.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ea typeface="Microsoft YaHei"/>
              </a:rPr>
              <a:t>COMMANDS:</a:t>
            </a:r>
            <a:endParaRPr b="0" lang="en-US" sz="1800" spc="-1" strike="noStrike">
              <a:latin typeface="Arial"/>
            </a:endParaRPr>
          </a:p>
          <a:p>
            <a:pPr>
              <a:lnSpc>
                <a:spcPct val="100000"/>
              </a:lnSpc>
            </a:pPr>
            <a:r>
              <a:rPr b="1" lang="en-US" sz="1600" spc="-1" strike="noStrike">
                <a:solidFill>
                  <a:srgbClr val="21409a"/>
                </a:solidFill>
                <a:latin typeface="Consolas"/>
                <a:ea typeface="Microsoft YaHei"/>
              </a:rPr>
              <a:t>pip install PyBOMBS</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apt install python-numpy python-scipy python-scapy</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prefix init usr/local -a default_prx</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gr-recipes git+https://github.com/gnuradio/gr-recipes.git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recipes add gr-etcetera git+https://github.com/gnuradio/gr-etcetera.git</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pybombs install gr-gsm</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ldconfig</a:t>
            </a:r>
            <a:endParaRPr b="0" lang="en-US" sz="1600" spc="-1" strike="noStrike">
              <a:latin typeface="Arial"/>
            </a:endParaRPr>
          </a:p>
          <a:p>
            <a:pPr>
              <a:lnSpc>
                <a:spcPct val="100000"/>
              </a:lnSpc>
            </a:pPr>
            <a:r>
              <a:rPr b="1" lang="en-US" sz="1600" spc="-1" strike="noStrike">
                <a:solidFill>
                  <a:srgbClr val="21409a"/>
                </a:solidFill>
                <a:latin typeface="Consolas"/>
                <a:ea typeface="Microsoft YaHei"/>
              </a:rPr>
              <a:t>git clone https://github.com/Oros42/IMSI-catcher.git</a:t>
            </a:r>
            <a:endParaRPr b="0" lang="en-US" sz="1600" spc="-1" strike="noStrike">
              <a:latin typeface="Arial"/>
            </a:endParaRPr>
          </a:p>
          <a:p>
            <a:pPr>
              <a:lnSpc>
                <a:spcPct val="100000"/>
              </a:lnSpc>
            </a:pPr>
            <a:endParaRPr b="0" lang="en-US" sz="1600" spc="-1" strike="noStrike">
              <a:latin typeface="Arial"/>
            </a:endParaRPr>
          </a:p>
        </p:txBody>
      </p:sp>
    </p:spTree>
  </p:cSld>
  <p:timing>
    <p:tnLst>
      <p:par>
        <p:cTn id="61" dur="indefinite" restart="never" nodeType="tmRoot">
          <p:childTnLst>
            <p:seq>
              <p:cTn id="62" dur="indefinite" nodeType="mainSeq"/>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175" name="CustomShape 2"/>
          <p:cNvSpPr/>
          <p:nvPr/>
        </p:nvSpPr>
        <p:spPr>
          <a:xfrm>
            <a:off x="504000" y="1656000"/>
            <a:ext cx="9070560" cy="2957760"/>
          </a:xfrm>
          <a:prstGeom prst="rect">
            <a:avLst/>
          </a:prstGeom>
          <a:noFill/>
          <a:ln>
            <a:noFill/>
          </a:ln>
        </p:spPr>
        <p:style>
          <a:lnRef idx="0"/>
          <a:fillRef idx="0"/>
          <a:effectRef idx="0"/>
          <a:fontRef idx="minor"/>
        </p:style>
      </p:sp>
      <p:sp>
        <p:nvSpPr>
          <p:cNvPr id="176" name="CustomShape 3"/>
          <p:cNvSpPr/>
          <p:nvPr/>
        </p:nvSpPr>
        <p:spPr>
          <a:xfrm>
            <a:off x="504000" y="1188000"/>
            <a:ext cx="9188280" cy="233892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Once Everything is set up, you need to tune to an uplink frequency used by GSM in you area. A spectrum analyzer, like GQRX, can be useful in finding these frequencies.  However, Gr-GSM does come with a basic one. By installing Kalibrate-RTL, we can easily find GSM base stations. In another terminal, we can run the follow command to help find GSM base stations:</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1" lang="en-US" sz="1800" spc="-1" strike="noStrike">
                <a:solidFill>
                  <a:srgbClr val="21409a"/>
                </a:solidFill>
                <a:latin typeface="Consolas"/>
              </a:rPr>
              <a:t>apt-get install kalibrate-rtl</a:t>
            </a:r>
            <a:endParaRPr b="0" lang="en-US" sz="1800" spc="-1" strike="noStrike">
              <a:latin typeface="Arial"/>
            </a:endParaRPr>
          </a:p>
          <a:p>
            <a:pPr>
              <a:lnSpc>
                <a:spcPct val="100000"/>
              </a:lnSpc>
            </a:pPr>
            <a:r>
              <a:rPr b="1" lang="en-US" sz="1800" spc="-1" strike="noStrike">
                <a:solidFill>
                  <a:srgbClr val="21409a"/>
                </a:solidFill>
                <a:latin typeface="Consolas"/>
              </a:rPr>
              <a:t>kal -s GSM900 -g 40</a:t>
            </a:r>
            <a:endParaRPr b="0" lang="en-US" sz="1800" spc="-1" strike="noStrike">
              <a:latin typeface="Arial"/>
            </a:endParaRPr>
          </a:p>
        </p:txBody>
      </p:sp>
      <p:pic>
        <p:nvPicPr>
          <p:cNvPr id="177" name="" descr=""/>
          <p:cNvPicPr/>
          <p:nvPr/>
        </p:nvPicPr>
        <p:blipFill>
          <a:blip r:embed="rId1"/>
          <a:stretch/>
        </p:blipFill>
        <p:spPr>
          <a:xfrm>
            <a:off x="4912920" y="2377440"/>
            <a:ext cx="3773520" cy="2859120"/>
          </a:xfrm>
          <a:prstGeom prst="rect">
            <a:avLst/>
          </a:prstGeom>
          <a:ln>
            <a:noFill/>
          </a:ln>
        </p:spPr>
      </p:pic>
    </p:spTree>
  </p:cSld>
  <p:timing>
    <p:tnLst>
      <p:par>
        <p:cTn id="63" dur="indefinite" restart="never" nodeType="tmRoot">
          <p:childTnLst>
            <p:seq>
              <p:cTn id="64" dur="indefinite" nodeType="mainSeq"/>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179" name="CustomShape 2"/>
          <p:cNvSpPr/>
          <p:nvPr/>
        </p:nvSpPr>
        <p:spPr>
          <a:xfrm>
            <a:off x="504000" y="1656000"/>
            <a:ext cx="9070560" cy="2957760"/>
          </a:xfrm>
          <a:prstGeom prst="rect">
            <a:avLst/>
          </a:prstGeom>
          <a:noFill/>
          <a:ln>
            <a:noFill/>
          </a:ln>
        </p:spPr>
        <p:style>
          <a:lnRef idx="0"/>
          <a:fillRef idx="0"/>
          <a:effectRef idx="0"/>
          <a:fontRef idx="minor"/>
        </p:style>
      </p:sp>
      <p:sp>
        <p:nvSpPr>
          <p:cNvPr id="180" name="CustomShape 3"/>
          <p:cNvSpPr/>
          <p:nvPr/>
        </p:nvSpPr>
        <p:spPr>
          <a:xfrm>
            <a:off x="504000" y="1188000"/>
            <a:ext cx="9188280" cy="8794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In an open terminal, run the command “</a:t>
            </a:r>
            <a:r>
              <a:rPr b="1" lang="en-US" sz="1800" spc="-1" strike="noStrike">
                <a:solidFill>
                  <a:srgbClr val="21409a"/>
                </a:solidFill>
                <a:latin typeface="Consolas"/>
              </a:rPr>
              <a:t>grgsm_livemon</a:t>
            </a:r>
            <a:r>
              <a:rPr b="0" lang="en-US" sz="1800" spc="-1" strike="noStrike">
                <a:solidFill>
                  <a:srgbClr val="21409a"/>
                </a:solidFill>
                <a:latin typeface="Arial"/>
              </a:rPr>
              <a:t>”. This will open a window to where we can change the frequency of our RTL-SDR receiver.</a:t>
            </a:r>
            <a:endParaRPr b="0" lang="en-US" sz="1800" spc="-1" strike="noStrike">
              <a:latin typeface="Arial"/>
            </a:endParaRPr>
          </a:p>
          <a:p>
            <a:pPr>
              <a:lnSpc>
                <a:spcPct val="100000"/>
              </a:lnSpc>
            </a:pPr>
            <a:r>
              <a:rPr b="0" lang="en-US" sz="1800" spc="-1" strike="noStrike">
                <a:solidFill>
                  <a:srgbClr val="21409a"/>
                </a:solidFill>
                <a:latin typeface="Arial"/>
              </a:rPr>
              <a:t>In another terminal, run the ISMI catcher with “</a:t>
            </a:r>
            <a:r>
              <a:rPr b="1" lang="en-US" sz="1800" spc="-1" strike="noStrike">
                <a:solidFill>
                  <a:srgbClr val="21409a"/>
                </a:solidFill>
                <a:latin typeface="Consolas"/>
              </a:rPr>
              <a:t>./simple_ISMI-catcher.py --sniff</a:t>
            </a:r>
            <a:r>
              <a:rPr b="0" lang="en-US" sz="1800" spc="-1" strike="noStrike">
                <a:solidFill>
                  <a:srgbClr val="21409a"/>
                </a:solidFill>
                <a:latin typeface="Arial"/>
              </a:rPr>
              <a:t>” </a:t>
            </a:r>
            <a:endParaRPr b="0" lang="en-US" sz="1800" spc="-1" strike="noStrike">
              <a:latin typeface="Arial"/>
            </a:endParaRPr>
          </a:p>
        </p:txBody>
      </p:sp>
      <p:pic>
        <p:nvPicPr>
          <p:cNvPr id="181" name="" descr=""/>
          <p:cNvPicPr/>
          <p:nvPr/>
        </p:nvPicPr>
        <p:blipFill>
          <a:blip r:embed="rId1"/>
          <a:stretch/>
        </p:blipFill>
        <p:spPr>
          <a:xfrm>
            <a:off x="1920240" y="2122920"/>
            <a:ext cx="6257520" cy="3180240"/>
          </a:xfrm>
          <a:prstGeom prst="rect">
            <a:avLst/>
          </a:prstGeom>
          <a:ln>
            <a:noFill/>
          </a:ln>
        </p:spPr>
      </p:pic>
    </p:spTree>
  </p:cSld>
  <p:timing>
    <p:tnLst>
      <p:par>
        <p:cTn id="65" dur="indefinite" restart="never" nodeType="tmRoot">
          <p:childTnLst>
            <p:seq>
              <p:cTn id="66" dur="indefinite" nodeType="mainSeq"/>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183" name="CustomShape 2"/>
          <p:cNvSpPr/>
          <p:nvPr/>
        </p:nvSpPr>
        <p:spPr>
          <a:xfrm>
            <a:off x="504000" y="1656000"/>
            <a:ext cx="9070560" cy="2957760"/>
          </a:xfrm>
          <a:prstGeom prst="rect">
            <a:avLst/>
          </a:prstGeom>
          <a:noFill/>
          <a:ln>
            <a:noFill/>
          </a:ln>
        </p:spPr>
        <p:style>
          <a:lnRef idx="0"/>
          <a:fillRef idx="0"/>
          <a:effectRef idx="0"/>
          <a:fontRef idx="minor"/>
        </p:style>
      </p:sp>
      <p:sp>
        <p:nvSpPr>
          <p:cNvPr id="184" name="CustomShape 3"/>
          <p:cNvSpPr/>
          <p:nvPr/>
        </p:nvSpPr>
        <p:spPr>
          <a:xfrm>
            <a:off x="504000" y="1188000"/>
            <a:ext cx="9188280" cy="367344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solidFill>
                  <a:srgbClr val="000000"/>
                </a:solidFill>
                <a:latin typeface="Arial"/>
                <a:ea typeface="DejaVu Sans"/>
              </a:rPr>
              <a:t>Open a new terminal and use sniff with the IMSI catcher.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You will be able to see various cell phone metadata.</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Arial"/>
                <a:ea typeface="DejaVu Sans"/>
              </a:rPr>
              <a:t>LAC = location area, set of base stations that are grouped together to optimize signaling.</a:t>
            </a:r>
            <a:endParaRPr b="0" lang="en-US" sz="1800" spc="-1" strike="noStrike">
              <a:latin typeface="Arial"/>
            </a:endParaRPr>
          </a:p>
          <a:p>
            <a:pPr>
              <a:lnSpc>
                <a:spcPct val="100000"/>
              </a:lnSpc>
            </a:pPr>
            <a:r>
              <a:rPr b="0" lang="en-US" sz="1800" spc="-1" strike="noStrike">
                <a:solidFill>
                  <a:srgbClr val="000000"/>
                </a:solidFill>
                <a:latin typeface="Arial"/>
                <a:ea typeface="DejaVu Sans"/>
              </a:rPr>
              <a:t>CellID = Unique number used to identify each base transceiver station (BTS) or sector of a BTS within a location area code (LAC) if not within a GSM network.</a:t>
            </a:r>
            <a:endParaRPr b="0" lang="en-US" sz="1800" spc="-1" strike="noStrike">
              <a:latin typeface="Arial"/>
            </a:endParaRPr>
          </a:p>
        </p:txBody>
      </p:sp>
      <p:pic>
        <p:nvPicPr>
          <p:cNvPr id="185" name="" descr=""/>
          <p:cNvPicPr/>
          <p:nvPr/>
        </p:nvPicPr>
        <p:blipFill>
          <a:blip r:embed="rId1"/>
          <a:stretch/>
        </p:blipFill>
        <p:spPr>
          <a:xfrm>
            <a:off x="548640" y="2168280"/>
            <a:ext cx="8269200" cy="1488960"/>
          </a:xfrm>
          <a:prstGeom prst="rect">
            <a:avLst/>
          </a:prstGeom>
          <a:ln>
            <a:noFill/>
          </a:ln>
        </p:spPr>
      </p:pic>
    </p:spTree>
  </p:cSld>
  <p:timing>
    <p:tnLst>
      <p:par>
        <p:cTn id="67" dur="indefinite" restart="never" nodeType="tmRoot">
          <p:childTnLst>
            <p:seq>
              <p:cTn id="68" dur="indefinite" nodeType="mainSeq"/>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Setting up a GSM ISMI Catcher</a:t>
            </a:r>
            <a:endParaRPr b="0" lang="en-US" sz="2800" spc="-1" strike="noStrike">
              <a:latin typeface="Arial"/>
            </a:endParaRPr>
          </a:p>
        </p:txBody>
      </p:sp>
      <p:sp>
        <p:nvSpPr>
          <p:cNvPr id="187" name="CustomShape 2"/>
          <p:cNvSpPr/>
          <p:nvPr/>
        </p:nvSpPr>
        <p:spPr>
          <a:xfrm>
            <a:off x="504000" y="1656000"/>
            <a:ext cx="9070560" cy="2957760"/>
          </a:xfrm>
          <a:prstGeom prst="rect">
            <a:avLst/>
          </a:prstGeom>
          <a:noFill/>
          <a:ln>
            <a:noFill/>
          </a:ln>
        </p:spPr>
        <p:style>
          <a:lnRef idx="0"/>
          <a:fillRef idx="0"/>
          <a:effectRef idx="0"/>
          <a:fontRef idx="minor"/>
        </p:style>
      </p:sp>
      <p:sp>
        <p:nvSpPr>
          <p:cNvPr id="188" name="CustomShape 3"/>
          <p:cNvSpPr/>
          <p:nvPr/>
        </p:nvSpPr>
        <p:spPr>
          <a:xfrm>
            <a:off x="504000" y="1188000"/>
            <a:ext cx="9188280" cy="85788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Open Wireshark and select the loopback adapter. Then enter “gsmtap” into the filter field. </a:t>
            </a:r>
            <a:endParaRPr b="0" lang="en-US" sz="1800" spc="-1" strike="noStrike">
              <a:latin typeface="Arial"/>
            </a:endParaRPr>
          </a:p>
        </p:txBody>
      </p:sp>
      <p:pic>
        <p:nvPicPr>
          <p:cNvPr id="189" name="" descr=""/>
          <p:cNvPicPr/>
          <p:nvPr/>
        </p:nvPicPr>
        <p:blipFill>
          <a:blip r:embed="rId1"/>
          <a:stretch/>
        </p:blipFill>
        <p:spPr>
          <a:xfrm>
            <a:off x="1177920" y="1656000"/>
            <a:ext cx="7599960" cy="2567160"/>
          </a:xfrm>
          <a:prstGeom prst="rect">
            <a:avLst/>
          </a:prstGeom>
          <a:ln>
            <a:noFill/>
          </a:ln>
        </p:spPr>
      </p:pic>
    </p:spTree>
  </p:cSld>
  <p:timing>
    <p:tnLst>
      <p:par>
        <p:cTn id="69" dur="indefinite" restart="never" nodeType="tmRoot">
          <p:childTnLst>
            <p:seq>
              <p:cTn id="70"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50400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
        <p:nvSpPr>
          <p:cNvPr id="191" name="CustomShape 2"/>
          <p:cNvSpPr/>
          <p:nvPr/>
        </p:nvSpPr>
        <p:spPr>
          <a:xfrm>
            <a:off x="504000" y="1656000"/>
            <a:ext cx="9070560" cy="2957760"/>
          </a:xfrm>
          <a:prstGeom prst="rect">
            <a:avLst/>
          </a:prstGeom>
          <a:noFill/>
          <a:ln>
            <a:noFill/>
          </a:ln>
        </p:spPr>
        <p:style>
          <a:lnRef idx="0"/>
          <a:fillRef idx="0"/>
          <a:effectRef idx="0"/>
          <a:fontRef idx="minor"/>
        </p:style>
      </p:sp>
      <p:sp>
        <p:nvSpPr>
          <p:cNvPr id="192" name="CustomShape 3"/>
          <p:cNvSpPr/>
          <p:nvPr/>
        </p:nvSpPr>
        <p:spPr>
          <a:xfrm>
            <a:off x="504000" y="1188000"/>
            <a:ext cx="9188280" cy="4185360"/>
          </a:xfrm>
          <a:prstGeom prst="rect">
            <a:avLst/>
          </a:prstGeom>
          <a:noFill/>
          <a:ln>
            <a:noFill/>
          </a:ln>
        </p:spPr>
        <p:style>
          <a:lnRef idx="0"/>
          <a:fillRef idx="0"/>
          <a:effectRef idx="0"/>
          <a:fontRef idx="minor"/>
        </p:style>
        <p:txBody>
          <a:bodyPr lIns="90000" rIns="90000" tIns="45000" bIns="45000"/>
          <a:p>
            <a:pPr>
              <a:lnSpc>
                <a:spcPct val="100000"/>
              </a:lnSpc>
            </a:pPr>
            <a:r>
              <a:rPr b="0" lang="en-US" sz="1800" spc="-1" strike="noStrike">
                <a:latin typeface="Arial"/>
              </a:rPr>
              <a:t>To Decode the Encrypted A5/1 communication between the ME and BTS, we need the TMSI (pulled from WireShark) and the Kc (not transmitted). The Kc is not sent over the air. It exist on the SIM card itself, and inside the HLR (which we can’t access).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If you have physical access to the phone, it is possible to extract the Kc using AT commands on Android.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Kraken was created by Frank A Stevenson in 2009, and was usable with the A/51 rainbow tables. Kraken attempts to find the Kc. </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https://github.com/joswr1ght/kraken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latin typeface="Arial"/>
              </a:rPr>
              <a:t>When the Kc and TMSI are known we can decode it with grgsm_decode. The data will be outputted to the loopback address and viewed in WireShark.</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p:txBody>
      </p:sp>
    </p:spTree>
  </p:cSld>
  <p:timing>
    <p:tnLst>
      <p:par>
        <p:cTn id="71" dur="indefinite" restart="never" nodeType="tmRoot">
          <p:childTnLst>
            <p:seq>
              <p:cTn id="72" dur="indefinite" nodeType="mainSeq"/>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504000" y="565560"/>
            <a:ext cx="9070560" cy="945360"/>
          </a:xfrm>
          <a:prstGeom prst="rect">
            <a:avLst/>
          </a:prstGeom>
          <a:noFill/>
          <a:ln>
            <a:noFill/>
          </a:ln>
        </p:spPr>
        <p:style>
          <a:lnRef idx="0"/>
          <a:fillRef idx="0"/>
          <a:effectRef idx="0"/>
          <a:fontRef idx="minor"/>
        </p:style>
      </p:sp>
      <p:sp>
        <p:nvSpPr>
          <p:cNvPr id="194" name="CustomShape 2"/>
          <p:cNvSpPr/>
          <p:nvPr/>
        </p:nvSpPr>
        <p:spPr>
          <a:xfrm>
            <a:off x="504000" y="1656000"/>
            <a:ext cx="9070560" cy="2957760"/>
          </a:xfrm>
          <a:prstGeom prst="rect">
            <a:avLst/>
          </a:prstGeom>
          <a:noFill/>
          <a:ln>
            <a:noFill/>
          </a:ln>
        </p:spPr>
        <p:style>
          <a:lnRef idx="0"/>
          <a:fillRef idx="0"/>
          <a:effectRef idx="0"/>
          <a:fontRef idx="minor"/>
        </p:style>
      </p:sp>
      <p:pic>
        <p:nvPicPr>
          <p:cNvPr id="195" name="" descr=""/>
          <p:cNvPicPr/>
          <p:nvPr/>
        </p:nvPicPr>
        <p:blipFill>
          <a:blip r:embed="rId1"/>
          <a:stretch/>
        </p:blipFill>
        <p:spPr>
          <a:xfrm>
            <a:off x="1645920" y="1188720"/>
            <a:ext cx="7169400" cy="3987360"/>
          </a:xfrm>
          <a:prstGeom prst="rect">
            <a:avLst/>
          </a:prstGeom>
          <a:ln>
            <a:noFill/>
          </a:ln>
        </p:spPr>
      </p:pic>
      <p:sp>
        <p:nvSpPr>
          <p:cNvPr id="196" name="CustomShape 3"/>
          <p:cNvSpPr/>
          <p:nvPr/>
        </p:nvSpPr>
        <p:spPr>
          <a:xfrm>
            <a:off x="498240" y="565560"/>
            <a:ext cx="9070560" cy="622080"/>
          </a:xfrm>
          <a:prstGeom prst="rect">
            <a:avLst/>
          </a:prstGeom>
          <a:noFill/>
          <a:ln>
            <a:noFill/>
          </a:ln>
        </p:spPr>
        <p:style>
          <a:lnRef idx="0"/>
          <a:fillRef idx="0"/>
          <a:effectRef idx="0"/>
          <a:fontRef idx="minor"/>
        </p:style>
        <p:txBody>
          <a:bodyPr lIns="0" rIns="0" tIns="0" bIns="0" anchor="ctr"/>
          <a:p>
            <a:pPr>
              <a:lnSpc>
                <a:spcPct val="100000"/>
              </a:lnSpc>
            </a:pPr>
            <a:r>
              <a:rPr b="0" lang="en-US" sz="2800" spc="-1" strike="noStrike">
                <a:solidFill>
                  <a:srgbClr val="c7243a"/>
                </a:solidFill>
                <a:latin typeface="Arial"/>
                <a:ea typeface="DejaVu Sans"/>
              </a:rPr>
              <a:t>Decrypting A5/1</a:t>
            </a:r>
            <a:endParaRPr b="0" lang="en-US" sz="2800" spc="-1" strike="noStrike">
              <a:latin typeface="Arial"/>
            </a:endParaRPr>
          </a:p>
        </p:txBody>
      </p:sp>
    </p:spTree>
  </p:cSld>
  <p:timing>
    <p:tnLst>
      <p:par>
        <p:cTn id="73" dur="indefinite" restart="never" nodeType="tmRoot">
          <p:childTnLst>
            <p:seq>
              <p:cTn id="74" dur="indefinite" nodeType="mainSeq"/>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504000" y="56556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2G Deprecation (United States)</a:t>
            </a:r>
            <a:endParaRPr b="0" lang="en-US" sz="4400" spc="-1" strike="noStrike">
              <a:latin typeface="Arial"/>
            </a:endParaRPr>
          </a:p>
        </p:txBody>
      </p:sp>
      <p:sp>
        <p:nvSpPr>
          <p:cNvPr id="198" name="CustomShape 2"/>
          <p:cNvSpPr/>
          <p:nvPr/>
        </p:nvSpPr>
        <p:spPr>
          <a:xfrm>
            <a:off x="504000" y="1656000"/>
            <a:ext cx="9070560" cy="29577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AT&amp;T – Shutdown January 2017</a:t>
            </a:r>
            <a:endParaRPr b="0" lang="en-US" sz="26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Verizon – Will shutdown by December 31</a:t>
            </a:r>
            <a:r>
              <a:rPr b="0" lang="en-US" sz="2600" spc="-1" strike="noStrike" baseline="101000">
                <a:solidFill>
                  <a:srgbClr val="000000"/>
                </a:solidFill>
                <a:latin typeface="Arial"/>
                <a:ea typeface="DejaVu Sans"/>
              </a:rPr>
              <a:t>st</a:t>
            </a:r>
            <a:r>
              <a:rPr b="0" lang="en-US" sz="2600" spc="-1" strike="noStrike">
                <a:solidFill>
                  <a:srgbClr val="000000"/>
                </a:solidFill>
                <a:latin typeface="Arial"/>
                <a:ea typeface="DejaVu Sans"/>
              </a:rPr>
              <a:t> 2019</a:t>
            </a:r>
            <a:endParaRPr b="0" lang="en-US" sz="26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T-Mobile – Postponed shutdown until 2020</a:t>
            </a:r>
            <a:endParaRPr b="0" lang="en-US" sz="26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2600" spc="-1" strike="noStrike">
                <a:solidFill>
                  <a:srgbClr val="000000"/>
                </a:solidFill>
                <a:latin typeface="Arial"/>
                <a:ea typeface="DejaVu Sans"/>
              </a:rPr>
              <a:t>Sprint – Committed to support until 2021</a:t>
            </a:r>
            <a:endParaRPr b="0" lang="en-US" sz="2600" spc="-1" strike="noStrike">
              <a:latin typeface="Arial"/>
            </a:endParaRPr>
          </a:p>
          <a:p>
            <a:pPr>
              <a:lnSpc>
                <a:spcPct val="100000"/>
              </a:lnSpc>
              <a:spcAft>
                <a:spcPts val="1414"/>
              </a:spcAft>
            </a:pPr>
            <a:endParaRPr b="0" lang="en-US" sz="2600" spc="-1" strike="noStrike">
              <a:latin typeface="Arial"/>
            </a:endParaRPr>
          </a:p>
          <a:p>
            <a:pPr>
              <a:lnSpc>
                <a:spcPct val="100000"/>
              </a:lnSpc>
            </a:pPr>
            <a:r>
              <a:rPr b="0" lang="en-US" sz="2600" spc="-1" strike="noStrike">
                <a:solidFill>
                  <a:srgbClr val="000000"/>
                </a:solidFill>
                <a:latin typeface="Arial"/>
                <a:ea typeface="DejaVu Sans"/>
              </a:rPr>
              <a:t>Some smaller regional/state providers still support 2G GSM </a:t>
            </a:r>
            <a:endParaRPr b="0" lang="en-US" sz="2600" spc="-1" strike="noStrike">
              <a:latin typeface="Arial"/>
            </a:endParaRPr>
          </a:p>
        </p:txBody>
      </p:sp>
    </p:spTree>
  </p:cSld>
  <p:timing>
    <p:tnLst>
      <p:par>
        <p:cTn id="75" dur="indefinite" restart="never" nodeType="tmRoot">
          <p:childTnLst>
            <p:seq>
              <p:cTn id="76" dur="indefinite" nodeType="mainSeq"/>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504000" y="56556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Useful Videos - References</a:t>
            </a:r>
            <a:endParaRPr b="0" lang="en-US" sz="4400" spc="-1" strike="noStrike">
              <a:latin typeface="Arial"/>
            </a:endParaRPr>
          </a:p>
        </p:txBody>
      </p:sp>
      <p:sp>
        <p:nvSpPr>
          <p:cNvPr id="200" name="CustomShape 2"/>
          <p:cNvSpPr/>
          <p:nvPr/>
        </p:nvSpPr>
        <p:spPr>
          <a:xfrm>
            <a:off x="504000" y="1656000"/>
            <a:ext cx="9070560" cy="295776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Crazy Danish Hacker’s GSM Hacking series: </a:t>
            </a:r>
            <a:r>
              <a:rPr b="0" lang="en-US" sz="1200" spc="-1" strike="noStrike" u="sng">
                <a:solidFill>
                  <a:srgbClr val="0000ff"/>
                </a:solidFill>
                <a:uFillTx/>
                <a:latin typeface="Arial"/>
                <a:ea typeface="DejaVu Sans"/>
                <a:hlinkClick r:id="rId1"/>
              </a:rPr>
              <a:t>https://www.youtube.com/watch?v=3dridHDUHJQ&amp;list=PLRovDyowOn5F_TFotx0n8A79ToZYD2lOv&amp;index=1</a:t>
            </a:r>
            <a:r>
              <a:rPr b="0" lang="en-US" sz="1200" spc="-1" strike="noStrike">
                <a:solidFill>
                  <a:srgbClr val="000000"/>
                </a:solidFill>
                <a:latin typeface="Arial"/>
                <a:ea typeface="DejaVu Sans"/>
              </a:rPr>
              <a:t> </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00"/>
                </a:solidFill>
                <a:latin typeface="Arial"/>
                <a:ea typeface="DejaVu Sans"/>
              </a:rPr>
              <a:t>DEF CON 23 – LTE and your Laptop: </a:t>
            </a:r>
            <a:r>
              <a:rPr b="0" lang="en-US" sz="1200" spc="-1" strike="noStrike" u="sng">
                <a:solidFill>
                  <a:srgbClr val="0000ff"/>
                </a:solidFill>
                <a:uFillTx/>
                <a:latin typeface="Arial"/>
                <a:ea typeface="DejaVu Sans"/>
                <a:hlinkClick r:id="rId2"/>
              </a:rPr>
              <a:t>https://www.youtube.com/watch?v=q4pRYZjzL_E</a:t>
            </a:r>
            <a:r>
              <a:rPr b="0" lang="en-US" sz="1200" spc="-1" strike="noStrike">
                <a:solidFill>
                  <a:srgbClr val="0000ff"/>
                </a:solidFill>
                <a:latin typeface="Arial"/>
                <a:ea typeface="DejaVu Sans"/>
              </a:rPr>
              <a:t>  </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Forcing a Target LTE into an Unsafe Network: </a:t>
            </a:r>
            <a:r>
              <a:rPr b="0" lang="en-US" sz="1200" spc="-1" strike="noStrike" u="sng">
                <a:solidFill>
                  <a:srgbClr val="0000ff"/>
                </a:solidFill>
                <a:uFillTx/>
                <a:latin typeface="Arial"/>
                <a:ea typeface="DejaVu Sans"/>
                <a:hlinkClick r:id="rId3"/>
              </a:rPr>
              <a:t>https://www.youtube.com/watch?v=Nn8Pwz9MxSA</a:t>
            </a:r>
            <a:r>
              <a:rPr b="0" lang="en-US" sz="1200" spc="-1" strike="noStrike">
                <a:solidFill>
                  <a:srgbClr val="0000ff"/>
                </a:solidFill>
                <a:latin typeface="Arial"/>
                <a:ea typeface="DejaVu Sans"/>
              </a:rPr>
              <a:t> </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Discovering and Triangulating Rouge Cell Towers: </a:t>
            </a:r>
            <a:r>
              <a:rPr b="0" lang="en-US" sz="1200" spc="-1" strike="noStrike" u="sng">
                <a:solidFill>
                  <a:srgbClr val="0000ff"/>
                </a:solidFill>
                <a:uFillTx/>
                <a:latin typeface="Arial"/>
                <a:ea typeface="DejaVu Sans"/>
                <a:hlinkClick r:id="rId4"/>
              </a:rPr>
              <a:t>https://www.youtube.com/watch?v=a6yy5LzQAgw</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24 – Attacking BaseStations: </a:t>
            </a:r>
            <a:r>
              <a:rPr b="0" lang="en-US" sz="1200" spc="-1" strike="noStrike" u="sng">
                <a:solidFill>
                  <a:srgbClr val="0000ff"/>
                </a:solidFill>
                <a:uFillTx/>
                <a:latin typeface="Arial"/>
                <a:ea typeface="DejaVu Sans"/>
                <a:hlinkClick r:id="rId5"/>
              </a:rPr>
              <a:t>https://www.youtube.com/watch?v=m_y7OosNTRc</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23 – LTE Recon and Tracking with RTLSDR: </a:t>
            </a:r>
            <a:r>
              <a:rPr b="0" lang="en-US" sz="1200" spc="-1" strike="noStrike" u="sng">
                <a:solidFill>
                  <a:srgbClr val="0000ff"/>
                </a:solidFill>
                <a:uFillTx/>
                <a:latin typeface="Arial"/>
                <a:ea typeface="DejaVu Sans"/>
                <a:hlinkClick r:id="rId6"/>
              </a:rPr>
              <a:t>https://www.youtube.com/watch?v=ti8_NozsT_I</a:t>
            </a:r>
            <a:r>
              <a:rPr b="0" lang="en-US" sz="1200" spc="-1" strike="noStrike">
                <a:solidFill>
                  <a:srgbClr val="0000ff"/>
                </a:solidFill>
                <a:latin typeface="Arial"/>
                <a:ea typeface="DejaVu Sans"/>
              </a:rPr>
              <a:t> </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22 – GSM Sniffing: </a:t>
            </a:r>
            <a:r>
              <a:rPr b="0" lang="en-US" sz="1200" spc="-1" strike="noStrike" u="sng">
                <a:solidFill>
                  <a:srgbClr val="0000ff"/>
                </a:solidFill>
                <a:uFillTx/>
                <a:latin typeface="Arial"/>
                <a:ea typeface="DejaVu Sans"/>
                <a:hlinkClick r:id="rId7"/>
              </a:rPr>
              <a:t>https://www.youtube.com/watch?v=wzyuioto4y8</a:t>
            </a:r>
            <a:r>
              <a:rPr b="0" lang="en-US" sz="1200" spc="-1" strike="noStrike">
                <a:solidFill>
                  <a:srgbClr val="0000ff"/>
                </a:solidFill>
                <a:latin typeface="Arial"/>
                <a:ea typeface="DejaVu Sans"/>
              </a:rPr>
              <a:t> </a:t>
            </a:r>
            <a:endParaRPr b="0" lang="en-US" sz="1200" spc="-1" strike="noStrike">
              <a:latin typeface="Arial"/>
            </a:endParaRPr>
          </a:p>
          <a:p>
            <a:pPr marL="432000" indent="-322920">
              <a:lnSpc>
                <a:spcPct val="100000"/>
              </a:lnSpc>
              <a:spcAft>
                <a:spcPts val="1440"/>
              </a:spcAft>
              <a:buClr>
                <a:srgbClr val="000000"/>
              </a:buClr>
              <a:buSzPct val="45000"/>
              <a:buFont typeface="Wingdings" charset="2"/>
              <a:buChar char=""/>
            </a:pPr>
            <a:r>
              <a:rPr b="0" lang="en-US" sz="1200" spc="-1" strike="noStrike">
                <a:solidFill>
                  <a:srgbClr val="0000ff"/>
                </a:solidFill>
                <a:latin typeface="Arial"/>
                <a:ea typeface="DejaVu Sans"/>
              </a:rPr>
              <a:t>DEF CON 21 – Do It Yourself Cellular IDS: </a:t>
            </a:r>
            <a:r>
              <a:rPr b="0" lang="en-US" sz="1200" spc="-1" strike="noStrike" u="sng">
                <a:solidFill>
                  <a:srgbClr val="0000ff"/>
                </a:solidFill>
                <a:uFillTx/>
                <a:latin typeface="Arial"/>
                <a:ea typeface="DejaVu Sans"/>
                <a:hlinkClick r:id="rId8"/>
              </a:rPr>
              <a:t>https://www.youtube.com/watch?v=OFvPsfJj3Yk</a:t>
            </a:r>
            <a:endParaRPr b="0" lang="en-US" sz="1200" spc="-1" strike="noStrike">
              <a:latin typeface="Arial"/>
            </a:endParaRPr>
          </a:p>
          <a:p>
            <a:pPr>
              <a:lnSpc>
                <a:spcPct val="100000"/>
              </a:lnSpc>
              <a:spcAft>
                <a:spcPts val="1440"/>
              </a:spcAft>
            </a:pPr>
            <a:endParaRPr b="0" lang="en-US" sz="1200" spc="-1" strike="noStrike">
              <a:latin typeface="Arial"/>
            </a:endParaRPr>
          </a:p>
        </p:txBody>
      </p:sp>
    </p:spTree>
  </p:cSld>
  <p:timing>
    <p:tnLst>
      <p:par>
        <p:cTn id="77" dur="indefinite" restart="never" nodeType="tmRoot">
          <p:childTnLst>
            <p:seq>
              <p:cTn id="78"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92"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2G</a:t>
            </a:r>
            <a:r>
              <a:rPr b="0" lang="en-US" sz="1800" spc="-1" strike="noStrike">
                <a:solidFill>
                  <a:srgbClr val="000000"/>
                </a:solidFill>
                <a:latin typeface="Arial"/>
                <a:ea typeface="DejaVu Sans"/>
              </a:rPr>
              <a:t> – Started in 1991 with the launch of GSM (Global System for Mobile Communications). 2G was digitally encrypted, more spectrum efficient and had greater wireless penetration. Also the was introduction of SMS. GPRS technology was introduced, enabling web-browsing, email, and faster download speeds. This is know as </a:t>
            </a:r>
            <a:r>
              <a:rPr b="1" lang="en-US" sz="1800" spc="-1" strike="noStrike">
                <a:solidFill>
                  <a:srgbClr val="000000"/>
                </a:solidFill>
                <a:latin typeface="Arial"/>
                <a:ea typeface="DejaVu Sans"/>
              </a:rPr>
              <a:t>2.5G</a:t>
            </a:r>
            <a:r>
              <a:rPr b="0" lang="en-US" sz="1800" spc="-1" strike="noStrike">
                <a:solidFill>
                  <a:srgbClr val="000000"/>
                </a:solidFill>
                <a:latin typeface="Arial"/>
                <a:ea typeface="DejaVu Sans"/>
              </a:rPr>
              <a:t>. EDGE (Enhanced Data Rates for GSM Evolution) enhanced GSM sppeds up to 1 Mbit/s. This is </a:t>
            </a:r>
            <a:r>
              <a:rPr b="1" lang="en-US" sz="1800" spc="-1" strike="noStrike">
                <a:solidFill>
                  <a:srgbClr val="000000"/>
                </a:solidFill>
                <a:latin typeface="Arial"/>
                <a:ea typeface="DejaVu Sans"/>
              </a:rPr>
              <a:t>2.75G</a:t>
            </a:r>
            <a:r>
              <a:rPr b="0" lang="en-US" sz="1800" spc="-1" strike="noStrike">
                <a:solidFill>
                  <a:srgbClr val="000000"/>
                </a:solidFill>
                <a:latin typeface="Arial"/>
                <a:ea typeface="DejaVu Sans"/>
              </a:rPr>
              <a:t>.</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TDMA – Time Division Multiple Access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50 Kbps</a:t>
            </a:r>
            <a:endParaRPr b="0" lang="en-US" sz="1800" spc="-1" strike="noStrike">
              <a:latin typeface="Arial"/>
            </a:endParaRPr>
          </a:p>
          <a:p>
            <a:pPr>
              <a:lnSpc>
                <a:spcPct val="100000"/>
              </a:lnSpc>
              <a:spcAft>
                <a:spcPts val="1414"/>
              </a:spcAft>
            </a:pPr>
            <a:endParaRPr b="0" lang="en-US" sz="1800" spc="-1" strike="noStrike">
              <a:latin typeface="Arial"/>
            </a:endParaRPr>
          </a:p>
        </p:txBody>
      </p:sp>
      <p:pic>
        <p:nvPicPr>
          <p:cNvPr id="93" name="" descr=""/>
          <p:cNvPicPr/>
          <p:nvPr/>
        </p:nvPicPr>
        <p:blipFill>
          <a:blip r:embed="rId1"/>
          <a:stretch/>
        </p:blipFill>
        <p:spPr>
          <a:xfrm>
            <a:off x="5577840" y="3108960"/>
            <a:ext cx="2999160" cy="1924920"/>
          </a:xfrm>
          <a:prstGeom prst="rect">
            <a:avLst/>
          </a:prstGeom>
          <a:ln>
            <a:noFill/>
          </a:ln>
        </p:spPr>
      </p:pic>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95"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3G</a:t>
            </a:r>
            <a:r>
              <a:rPr b="0" lang="en-US" sz="1800" spc="-1" strike="noStrike">
                <a:solidFill>
                  <a:srgbClr val="000000"/>
                </a:solidFill>
                <a:latin typeface="Arial"/>
                <a:ea typeface="DejaVu Sans"/>
              </a:rPr>
              <a:t> – became popular in early 2000s.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UMTS – Universal Mobile Telecommunications Services, used in Japan, China, Europe and United States.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CDMA2000 – 2002, used in North America and South Korea </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Wideband-Code-Division-Multiple-Access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- 2Mbps</a:t>
            </a:r>
            <a:endParaRPr b="0" lang="en-US" sz="1800" spc="-1" strike="noStrike">
              <a:latin typeface="Arial"/>
            </a:endParaRPr>
          </a:p>
        </p:txBody>
      </p:sp>
      <p:pic>
        <p:nvPicPr>
          <p:cNvPr id="96" name="" descr=""/>
          <p:cNvPicPr/>
          <p:nvPr/>
        </p:nvPicPr>
        <p:blipFill>
          <a:blip r:embed="rId1"/>
          <a:stretch/>
        </p:blipFill>
        <p:spPr>
          <a:xfrm>
            <a:off x="7178400" y="3108960"/>
            <a:ext cx="2300040" cy="204300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Cellular Technology through the Generations</a:t>
            </a:r>
            <a:endParaRPr b="0" lang="en-US" sz="3600" spc="-1" strike="noStrike">
              <a:latin typeface="Arial"/>
            </a:endParaRPr>
          </a:p>
        </p:txBody>
      </p:sp>
      <p:sp>
        <p:nvSpPr>
          <p:cNvPr id="98"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4G</a:t>
            </a:r>
            <a:r>
              <a:rPr b="0" lang="en-US" sz="1800" spc="-1" strike="noStrike">
                <a:solidFill>
                  <a:srgbClr val="000000"/>
                </a:solidFill>
                <a:latin typeface="Arial"/>
                <a:ea typeface="DejaVu Sans"/>
              </a:rPr>
              <a:t> – was first released in 2009 with the birth of LTE (Long Term Evolution). </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MIMO – Multiple-In Multiple-Out and OFDMA – Orthogonal Frequency Division Multiple Access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Data Speed 20 -100 Mbps</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Mobile WiMAX (IEEE 802.16m) is another 4G technology.</a:t>
            </a:r>
            <a:endParaRPr b="0" lang="en-US" sz="1800" spc="-1" strike="noStrike">
              <a:latin typeface="Arial"/>
            </a:endParaRPr>
          </a:p>
        </p:txBody>
      </p:sp>
      <p:pic>
        <p:nvPicPr>
          <p:cNvPr id="99" name="" descr=""/>
          <p:cNvPicPr/>
          <p:nvPr/>
        </p:nvPicPr>
        <p:blipFill>
          <a:blip r:embed="rId1"/>
          <a:stretch/>
        </p:blipFill>
        <p:spPr>
          <a:xfrm>
            <a:off x="7070400" y="2551680"/>
            <a:ext cx="2504160" cy="2751480"/>
          </a:xfrm>
          <a:prstGeom prst="rect">
            <a:avLst/>
          </a:prstGeom>
          <a:ln>
            <a:noFill/>
          </a:ln>
        </p:spPr>
      </p:pic>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- 4 Components</a:t>
            </a:r>
            <a:endParaRPr b="0" lang="en-US" sz="3600" spc="-1" strike="noStrike">
              <a:latin typeface="Arial"/>
            </a:endParaRPr>
          </a:p>
        </p:txBody>
      </p:sp>
      <p:sp>
        <p:nvSpPr>
          <p:cNvPr id="101"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Mobile Station (ME (IMEI)  + SIM (ISMI/TSMI))</a:t>
            </a:r>
            <a:endParaRPr b="0" lang="en-US" sz="1800" spc="-1" strike="noStrike">
              <a:latin typeface="Arial"/>
            </a:endParaRPr>
          </a:p>
          <a:p>
            <a:pPr marL="432000" indent="-32292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Base Station Subsystem (BTS + BSC)</a:t>
            </a:r>
            <a:endParaRPr b="0" lang="en-US" sz="1800" spc="-1" strike="noStrike">
              <a:latin typeface="Arial"/>
            </a:endParaRPr>
          </a:p>
          <a:p>
            <a:pPr marL="432000" indent="-32292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Network Switching Subsystem (MSC + HLR + VLR + AUC + EIR)</a:t>
            </a:r>
            <a:endParaRPr b="0" lang="en-US" sz="1800" spc="-1" strike="noStrike">
              <a:latin typeface="Arial"/>
            </a:endParaRPr>
          </a:p>
          <a:p>
            <a:pPr marL="432000" indent="-322920">
              <a:lnSpc>
                <a:spcPct val="100000"/>
              </a:lnSpc>
              <a:spcAft>
                <a:spcPts val="1414"/>
              </a:spcAft>
              <a:buClr>
                <a:srgbClr val="000000"/>
              </a:buClr>
              <a:buFont typeface="StarSymbol"/>
              <a:buAutoNum type="arabicParenR"/>
            </a:pPr>
            <a:r>
              <a:rPr b="0" lang="en-US" sz="1800" spc="-1" strike="noStrike">
                <a:solidFill>
                  <a:srgbClr val="000000"/>
                </a:solidFill>
                <a:latin typeface="Arial"/>
                <a:ea typeface="DejaVu Sans"/>
              </a:rPr>
              <a:t>Operation Support System - Provides administration and operation, security management, network configuration and optimization, and maintenance of the GSM network.</a:t>
            </a:r>
            <a:endParaRPr b="0" lang="en-US" sz="1800" spc="-1" strike="noStrike">
              <a:latin typeface="Arial"/>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 name="CustomShape 1"/>
          <p:cNvSpPr/>
          <p:nvPr/>
        </p:nvSpPr>
        <p:spPr>
          <a:xfrm>
            <a:off x="504000" y="56484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3600" spc="-1" strike="noStrike">
                <a:solidFill>
                  <a:srgbClr val="c7243a"/>
                </a:solidFill>
                <a:latin typeface="Arial"/>
                <a:ea typeface="DejaVu Sans"/>
              </a:rPr>
              <a:t>GSM in depth – Mobile Station</a:t>
            </a:r>
            <a:endParaRPr b="0" lang="en-US" sz="3600" spc="-1" strike="noStrike">
              <a:latin typeface="Arial"/>
            </a:endParaRPr>
          </a:p>
        </p:txBody>
      </p:sp>
      <p:sp>
        <p:nvSpPr>
          <p:cNvPr id="103" name="CustomShape 2"/>
          <p:cNvSpPr/>
          <p:nvPr/>
        </p:nvSpPr>
        <p:spPr>
          <a:xfrm>
            <a:off x="504000" y="1656000"/>
            <a:ext cx="9070560" cy="3526920"/>
          </a:xfrm>
          <a:prstGeom prst="rect">
            <a:avLst/>
          </a:prstGeom>
          <a:noFill/>
          <a:ln>
            <a:noFill/>
          </a:ln>
        </p:spPr>
        <p:style>
          <a:lnRef idx="0"/>
          <a:fillRef idx="0"/>
          <a:effectRef idx="0"/>
          <a:fontRef idx="minor"/>
        </p:style>
        <p:txBody>
          <a:bodyPr lIns="0" rIns="0" tIns="0" bIns="0">
            <a:normAutofit/>
          </a:bodyPr>
          <a:p>
            <a:pPr marL="432000" indent="-322920">
              <a:lnSpc>
                <a:spcPct val="100000"/>
              </a:lnSpc>
              <a:spcAft>
                <a:spcPts val="1414"/>
              </a:spcAft>
              <a:buClr>
                <a:srgbClr val="000000"/>
              </a:buClr>
              <a:buSzPct val="45000"/>
              <a:buFont typeface="Wingdings" charset="2"/>
              <a:buChar char=""/>
            </a:pPr>
            <a:r>
              <a:rPr b="0" lang="en-US" sz="1800" spc="-1" strike="noStrike">
                <a:solidFill>
                  <a:srgbClr val="000000"/>
                </a:solidFill>
                <a:latin typeface="Arial"/>
                <a:ea typeface="DejaVu Sans"/>
              </a:rPr>
              <a:t>The Mobile Station is the ME + SIM</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ME</a:t>
            </a:r>
            <a:r>
              <a:rPr b="0" lang="en-US" sz="1800" spc="-1" strike="noStrike">
                <a:solidFill>
                  <a:srgbClr val="000000"/>
                </a:solidFill>
                <a:latin typeface="Arial"/>
                <a:ea typeface="DejaVu Sans"/>
              </a:rPr>
              <a:t> – Mobile Equipment. This is the hardware used to connect to the GSM network that contains an IMEI (International Mobile Equipment Identity)</a:t>
            </a:r>
            <a:endParaRPr b="0" lang="en-US" sz="1800" spc="-1" strike="noStrike">
              <a:latin typeface="Arial"/>
            </a:endParaRPr>
          </a:p>
          <a:p>
            <a:pPr marL="432000" indent="-322920">
              <a:lnSpc>
                <a:spcPct val="100000"/>
              </a:lnSpc>
              <a:spcAft>
                <a:spcPts val="1414"/>
              </a:spcAft>
              <a:buClr>
                <a:srgbClr val="000000"/>
              </a:buClr>
              <a:buSzPct val="45000"/>
              <a:buFont typeface="Wingdings" charset="2"/>
              <a:buChar char=""/>
            </a:pPr>
            <a:r>
              <a:rPr b="1" lang="en-US" sz="1800" spc="-1" strike="noStrike">
                <a:solidFill>
                  <a:srgbClr val="000000"/>
                </a:solidFill>
                <a:latin typeface="Arial"/>
                <a:ea typeface="DejaVu Sans"/>
              </a:rPr>
              <a:t>SIM</a:t>
            </a:r>
            <a:r>
              <a:rPr b="0" lang="en-US" sz="1800" spc="-1" strike="noStrike">
                <a:solidFill>
                  <a:srgbClr val="000000"/>
                </a:solidFill>
                <a:latin typeface="Arial"/>
                <a:ea typeface="DejaVu Sans"/>
              </a:rPr>
              <a:t> – Subscriber Identity Module. Your SIM card.</a:t>
            </a:r>
            <a:endParaRPr b="0" lang="en-US" sz="1800" spc="-1" strike="noStrike">
              <a:latin typeface="Arial"/>
            </a:endParaRPr>
          </a:p>
        </p:txBody>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504000" y="565560"/>
            <a:ext cx="9070560" cy="945360"/>
          </a:xfrm>
          <a:prstGeom prst="rect">
            <a:avLst/>
          </a:prstGeom>
          <a:noFill/>
          <a:ln>
            <a:noFill/>
          </a:ln>
        </p:spPr>
        <p:style>
          <a:lnRef idx="0"/>
          <a:fillRef idx="0"/>
          <a:effectRef idx="0"/>
          <a:fontRef idx="minor"/>
        </p:style>
        <p:txBody>
          <a:bodyPr lIns="0" rIns="0" tIns="0" bIns="0" anchor="ctr"/>
          <a:p>
            <a:pPr>
              <a:lnSpc>
                <a:spcPct val="100000"/>
              </a:lnSpc>
            </a:pPr>
            <a:r>
              <a:rPr b="0" lang="en-US" sz="4400" spc="-1" strike="noStrike">
                <a:solidFill>
                  <a:srgbClr val="c7243a"/>
                </a:solidFill>
                <a:latin typeface="Arial"/>
                <a:ea typeface="DejaVu Sans"/>
              </a:rPr>
              <a:t>Unique Identification - IMEI</a:t>
            </a:r>
            <a:endParaRPr b="0" lang="en-US" sz="4400" spc="-1" strike="noStrike">
              <a:latin typeface="Arial"/>
            </a:endParaRPr>
          </a:p>
        </p:txBody>
      </p:sp>
      <p:sp>
        <p:nvSpPr>
          <p:cNvPr id="105" name="CustomShape 2"/>
          <p:cNvSpPr/>
          <p:nvPr/>
        </p:nvSpPr>
        <p:spPr>
          <a:xfrm>
            <a:off x="504000" y="1656000"/>
            <a:ext cx="9070560" cy="2957760"/>
          </a:xfrm>
          <a:prstGeom prst="rect">
            <a:avLst/>
          </a:prstGeom>
          <a:noFill/>
          <a:ln>
            <a:noFill/>
          </a:ln>
        </p:spPr>
        <p:style>
          <a:lnRef idx="0"/>
          <a:fillRef idx="0"/>
          <a:effectRef idx="0"/>
          <a:fontRef idx="minor"/>
        </p:style>
      </p:sp>
      <p:sp>
        <p:nvSpPr>
          <p:cNvPr id="106" name="CustomShape 3"/>
          <p:cNvSpPr/>
          <p:nvPr/>
        </p:nvSpPr>
        <p:spPr>
          <a:xfrm>
            <a:off x="548640" y="1511640"/>
            <a:ext cx="9051840" cy="2649240"/>
          </a:xfrm>
          <a:prstGeom prst="rect">
            <a:avLst/>
          </a:prstGeom>
          <a:noFill/>
          <a:ln>
            <a:noFill/>
          </a:ln>
        </p:spPr>
        <p:style>
          <a:lnRef idx="0"/>
          <a:fillRef idx="0"/>
          <a:effectRef idx="0"/>
          <a:fontRef idx="minor"/>
        </p:style>
        <p:txBody>
          <a:bodyPr lIns="90000" rIns="90000" tIns="45000" bIns="45000"/>
          <a:p>
            <a:pPr>
              <a:lnSpc>
                <a:spcPct val="100000"/>
              </a:lnSpc>
            </a:pPr>
            <a:r>
              <a:rPr b="1" lang="en-US" sz="1600" spc="-1" strike="noStrike">
                <a:solidFill>
                  <a:srgbClr val="000000"/>
                </a:solidFill>
                <a:latin typeface="Arial"/>
                <a:ea typeface="DejaVu Sans"/>
              </a:rPr>
              <a:t>IMEI</a:t>
            </a:r>
            <a:r>
              <a:rPr b="0" lang="en-US" sz="1600" spc="-1" strike="noStrike">
                <a:solidFill>
                  <a:srgbClr val="000000"/>
                </a:solidFill>
                <a:latin typeface="Arial"/>
                <a:ea typeface="DejaVu Sans"/>
              </a:rPr>
              <a:t> (International Mobile Equipment Identity) is how the physical mobile equipment is identified. It is a serial number burned into the phone by the manufacturer. GSM Networks use the IMEI number to identify valid devices, and will block cell phones from accessing the network if the IMEI is a part of the the Central Equipment Identity Register (EIR), a collection of blacklisted IMEIs. IMEIs are added to the blacklist when reported as stolen. </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Arial"/>
                <a:ea typeface="DejaVu Sans"/>
              </a:rPr>
              <a:t>IMEI Structure:</a:t>
            </a:r>
            <a:endParaRPr b="0" lang="en-US" sz="1600" spc="-1" strike="noStrike">
              <a:latin typeface="Arial"/>
            </a:endParaRPr>
          </a:p>
          <a:p>
            <a:pPr>
              <a:lnSpc>
                <a:spcPct val="100000"/>
              </a:lnSpc>
            </a:pPr>
            <a:r>
              <a:rPr b="0" lang="en-US" sz="1800" spc="-1" strike="noStrike">
                <a:solidFill>
                  <a:srgbClr val="000000"/>
                </a:solidFill>
                <a:latin typeface="Arial"/>
                <a:ea typeface="DejaVu Sans"/>
              </a:rPr>
              <a:t> </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600" spc="-1" strike="noStrike">
                <a:solidFill>
                  <a:srgbClr val="000000"/>
                </a:solidFill>
                <a:latin typeface="Arial"/>
                <a:ea typeface="DejaVu Sans"/>
              </a:rPr>
              <a:t>Dial *#06# for your IMEI number.</a:t>
            </a:r>
            <a:endParaRPr b="0" lang="en-US" sz="1600" spc="-1" strike="noStrike">
              <a:latin typeface="Arial"/>
            </a:endParaRPr>
          </a:p>
        </p:txBody>
      </p:sp>
      <p:pic>
        <p:nvPicPr>
          <p:cNvPr id="107" name="" descr=""/>
          <p:cNvPicPr/>
          <p:nvPr/>
        </p:nvPicPr>
        <p:blipFill>
          <a:blip r:embed="rId1"/>
          <a:stretch/>
        </p:blipFill>
        <p:spPr>
          <a:xfrm>
            <a:off x="640080" y="3383280"/>
            <a:ext cx="5485680" cy="1263960"/>
          </a:xfrm>
          <a:prstGeom prst="rect">
            <a:avLst/>
          </a:prstGeom>
          <a:ln>
            <a:noFill/>
          </a:ln>
        </p:spPr>
      </p:pic>
      <p:sp>
        <p:nvSpPr>
          <p:cNvPr id="108" name="CustomShape 4"/>
          <p:cNvSpPr/>
          <p:nvPr/>
        </p:nvSpPr>
        <p:spPr>
          <a:xfrm>
            <a:off x="6309720" y="3449160"/>
            <a:ext cx="3565440" cy="1164600"/>
          </a:xfrm>
          <a:prstGeom prst="rect">
            <a:avLst/>
          </a:prstGeom>
          <a:noFill/>
          <a:ln>
            <a:noFill/>
          </a:ln>
        </p:spPr>
        <p:style>
          <a:lnRef idx="0"/>
          <a:fillRef idx="0"/>
          <a:effectRef idx="0"/>
          <a:fontRef idx="minor"/>
        </p:style>
        <p:txBody>
          <a:bodyPr lIns="90000" rIns="90000" tIns="45000" bIns="45000"/>
          <a:p>
            <a:pPr>
              <a:lnSpc>
                <a:spcPct val="100000"/>
              </a:lnSpc>
            </a:pPr>
            <a:r>
              <a:rPr b="1" lang="en-US" sz="1000" spc="-1" strike="noStrike">
                <a:solidFill>
                  <a:srgbClr val="000000"/>
                </a:solidFill>
                <a:latin typeface="Arial"/>
                <a:ea typeface="DejaVu Sans"/>
              </a:rPr>
              <a:t>TAC</a:t>
            </a:r>
            <a:r>
              <a:rPr b="0" lang="en-US" sz="1000" spc="-1" strike="noStrike">
                <a:solidFill>
                  <a:srgbClr val="000000"/>
                </a:solidFill>
                <a:latin typeface="Arial"/>
                <a:ea typeface="DejaVu Sans"/>
              </a:rPr>
              <a:t>: Type Allocation Code – Identifies model of phone</a:t>
            </a:r>
            <a:endParaRPr b="0" lang="en-US" sz="1000" spc="-1" strike="noStrike">
              <a:latin typeface="Arial"/>
            </a:endParaRPr>
          </a:p>
          <a:p>
            <a:pPr>
              <a:lnSpc>
                <a:spcPct val="100000"/>
              </a:lnSpc>
            </a:pPr>
            <a:endParaRPr b="0" lang="en-US" sz="1000" spc="-1" strike="noStrike">
              <a:latin typeface="Arial"/>
            </a:endParaRPr>
          </a:p>
          <a:p>
            <a:pPr>
              <a:lnSpc>
                <a:spcPct val="100000"/>
              </a:lnSpc>
            </a:pPr>
            <a:r>
              <a:rPr b="1" lang="en-US" sz="1000" spc="-1" strike="noStrike">
                <a:solidFill>
                  <a:srgbClr val="000000"/>
                </a:solidFill>
                <a:latin typeface="Arial"/>
                <a:ea typeface="DejaVu Sans"/>
              </a:rPr>
              <a:t>FAC</a:t>
            </a:r>
            <a:r>
              <a:rPr b="0" lang="en-US" sz="1000" spc="-1" strike="noStrike">
                <a:solidFill>
                  <a:srgbClr val="000000"/>
                </a:solidFill>
                <a:latin typeface="Arial"/>
                <a:ea typeface="DejaVu Sans"/>
              </a:rPr>
              <a:t>: Final Assembly Code – Manufacturer-specific code indicating location of the devices construction</a:t>
            </a:r>
            <a:endParaRPr b="0" lang="en-US" sz="1000" spc="-1" strike="noStrike">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3272</TotalTime>
  <Application>LibreOffice/6.0.4.2$Windows_X86_64 LibreOffice_project/9b0d9b32d5dcda91d2f1a96dc04c645c450872bf</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2019-05-27T16:03:50Z</dcterms:created>
  <dc:creator/>
  <dc:description/>
  <dc:language>en-US</dc:language>
  <cp:lastModifiedBy/>
  <dcterms:modified xsi:type="dcterms:W3CDTF">2019-06-30T20:48:09Z</dcterms:modified>
  <cp:revision>27</cp:revision>
  <dc:subject/>
  <dc:title>Classy Red</dc:title>
</cp:coreProperties>
</file>